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Default Extension="tiff" ContentType="image/tif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4"/>
  </p:notesMasterIdLst>
  <p:sldIdLst>
    <p:sldId id="256" r:id="rId2"/>
    <p:sldId id="297" r:id="rId3"/>
    <p:sldId id="296" r:id="rId4"/>
    <p:sldId id="289" r:id="rId5"/>
    <p:sldId id="291" r:id="rId6"/>
    <p:sldId id="257" r:id="rId7"/>
    <p:sldId id="258" r:id="rId8"/>
    <p:sldId id="259" r:id="rId9"/>
    <p:sldId id="260" r:id="rId10"/>
    <p:sldId id="294" r:id="rId11"/>
    <p:sldId id="262" r:id="rId12"/>
    <p:sldId id="261" r:id="rId13"/>
    <p:sldId id="265" r:id="rId14"/>
    <p:sldId id="267" r:id="rId15"/>
    <p:sldId id="270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6" r:id="rId30"/>
    <p:sldId id="287" r:id="rId31"/>
    <p:sldId id="288" r:id="rId32"/>
    <p:sldId id="295" r:id="rId33"/>
  </p:sldIdLst>
  <p:sldSz cx="12192000" cy="6858000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503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8634" autoAdjust="0"/>
    <p:restoredTop sz="95204"/>
  </p:normalViewPr>
  <p:slideViewPr>
    <p:cSldViewPr snapToGrid="0" snapToObjects="1">
      <p:cViewPr>
        <p:scale>
          <a:sx n="88" d="100"/>
          <a:sy n="88" d="100"/>
        </p:scale>
        <p:origin x="-84" y="-28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28B63F-EABA-2A4D-971B-08F24FAD5347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0150B2-78CD-3B44-8289-502304708D0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964852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36804515-E0D6-AE45-89ED-C5554EC56F91}" type="slidenum">
              <a:rPr lang="en-US" altLang="zh-CN"/>
              <a:pPr/>
              <a:t>8</a:t>
            </a:fld>
            <a:endParaRPr lang="en-US" altLang="zh-CN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内存中的进程包括三个部分：可执行文件（即程序），相关数据（包括变量，内存空间，缓冲区等），上下文环境（个人理解为从哪儿来，到哪儿去）。我们知道，电脑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资源有限，单核就只有一个，多核也不是无限多。而当前运行的程序个数总是多于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个数的（这个应该是可以想得通的，没有哪个制造商或个人那么阔气而浪费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）。因此在操作系统的调度之下，一个程序一般不会从头执行到尾而不间断，系统会按照程序执行的顺序、优先级别等来确实由哪个程序占用当前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。而被间断的那些程序就需要保存间断时刻的状态（即进程的三个部分都要记录下来），以便再次执行能够完全恢复到间断以前，如果间断的时间足够短，应该给人很流畅的感觉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这样，我们就可以开始讨论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fork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函数了。假设一个进程中有一句代码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p=fork()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 我们称当前调用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p=fork()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的进程为父进程，父进程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号可以用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getpid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获取。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返回一个值给变量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，此时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正常情况下应该是一个正整数，表示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新产生的子进程的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号。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产生的那个子进程和父进程完全相同（至少在父进程调用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那一瞬间是相同的），而且也是完全独立的（即执行的先后顺序完全由操作系统调度，且父进程不一定比子进程先执行完）。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函数并不同于一般的函数，父进程并不会等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fork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函数产生的子进程完全执行完再执行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pid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后面的代码。或者，可以理解为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的作用就是产生一个子进程，至于子进程是否运行、如何运行与它没关系。</a:t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 现讨论子进程的执行。我们知道，既然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是复制父进程，那么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p=fork()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语句之前的情况应该是完全一致。在父进程中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变量得到的是子进程的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号，但是在子进程中同样有这样一个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变量，它的值是不是也是子进程的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号呢？这是关键所在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 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事实上，子进程中的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变量得到的值不是子进程的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号，而是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。子进程的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号完全可以用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getpid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在子进程中得到。这也是为什么称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一次调用，两次返回，即最后的结果就等价于：一个程序被调用两次形成两个进程，在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p=fork()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之前，两个进程完全一样，到这一句时，一个进程中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变量值为另一个进程的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号，而另一个进程中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变量值为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，在这之后，两个进程分道扬镳，再无任何瓜葛。（注意，两个进程可以由同一个程序引起。）</a:t>
            </a:r>
          </a:p>
          <a:p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zh-CN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DB1E98FE-106E-8C49-9F3A-D9730ADCEE4E}" type="slidenum">
              <a:rPr lang="en-US" altLang="zh-CN"/>
              <a:pPr/>
              <a:t>20</a:t>
            </a:fld>
            <a:endParaRPr lang="en-US" altLang="zh-CN"/>
          </a:p>
        </p:txBody>
      </p:sp>
      <p:sp>
        <p:nvSpPr>
          <p:cNvPr id="188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884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A30745C0-DF22-C04D-9463-7EF59FF5CD79}" type="slidenum">
              <a:rPr lang="en-US" altLang="zh-CN"/>
              <a:pPr/>
              <a:t>24</a:t>
            </a:fld>
            <a:endParaRPr lang="en-US" altLang="zh-CN"/>
          </a:p>
        </p:txBody>
      </p:sp>
      <p:sp>
        <p:nvSpPr>
          <p:cNvPr id="189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894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20F12C8C-8BB1-0643-94A3-934805481D3E}" type="slidenum">
              <a:rPr lang="en-US" altLang="zh-CN"/>
              <a:pPr/>
              <a:t>25</a:t>
            </a:fld>
            <a:endParaRPr lang="en-US" altLang="zh-CN"/>
          </a:p>
        </p:txBody>
      </p:sp>
      <p:sp>
        <p:nvSpPr>
          <p:cNvPr id="190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90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7EF0E4C7-E3CF-2349-A1F7-E6F1AA3E789D}" type="slidenum">
              <a:rPr lang="en-US" altLang="zh-CN"/>
              <a:pPr/>
              <a:t>26</a:t>
            </a:fld>
            <a:endParaRPr lang="en-US" altLang="zh-CN"/>
          </a:p>
        </p:txBody>
      </p:sp>
      <p:sp>
        <p:nvSpPr>
          <p:cNvPr id="191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914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CBC17FCC-C9C2-8141-A41C-6DE7510E5B0A}" type="slidenum">
              <a:rPr lang="en-US" altLang="zh-CN"/>
              <a:pPr/>
              <a:t>27</a:t>
            </a:fld>
            <a:endParaRPr lang="en-US" altLang="zh-CN"/>
          </a:p>
        </p:txBody>
      </p:sp>
      <p:sp>
        <p:nvSpPr>
          <p:cNvPr id="192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925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A6374933-6B9F-C54B-8F60-8B1A2BF3495A}" type="slidenum">
              <a:rPr lang="en-US" altLang="zh-CN"/>
              <a:pPr/>
              <a:t>28</a:t>
            </a:fld>
            <a:endParaRPr lang="en-US" altLang="zh-CN"/>
          </a:p>
        </p:txBody>
      </p:sp>
      <p:sp>
        <p:nvSpPr>
          <p:cNvPr id="193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93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9809527F-EEC5-1C49-8D5A-0CE05008F2A2}" type="slidenum">
              <a:rPr lang="en-US" altLang="zh-CN"/>
              <a:pPr/>
              <a:t>29</a:t>
            </a:fld>
            <a:endParaRPr lang="en-US" altLang="zh-CN"/>
          </a:p>
        </p:txBody>
      </p:sp>
      <p:sp>
        <p:nvSpPr>
          <p:cNvPr id="194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94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C072F2A3-17D6-9143-B8B9-3DEA29FC32D1}" type="slidenum">
              <a:rPr lang="en-US" altLang="zh-CN"/>
              <a:pPr/>
              <a:t>30</a:t>
            </a:fld>
            <a:endParaRPr lang="en-US" altLang="zh-CN"/>
          </a:p>
        </p:txBody>
      </p:sp>
      <p:sp>
        <p:nvSpPr>
          <p:cNvPr id="195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955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B886A429-4B35-284A-B65B-AF6E1A0D47EB}" type="slidenum">
              <a:rPr lang="en-US" altLang="zh-CN"/>
              <a:pPr/>
              <a:t>31</a:t>
            </a:fld>
            <a:endParaRPr lang="en-US" altLang="zh-CN"/>
          </a:p>
        </p:txBody>
      </p:sp>
      <p:sp>
        <p:nvSpPr>
          <p:cNvPr id="196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966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3CC0AB38-0276-9244-BC2F-B1749F919ED5}" type="slidenum">
              <a:rPr lang="en-US" altLang="zh-CN"/>
              <a:pPr/>
              <a:t>9</a:t>
            </a:fld>
            <a:endParaRPr lang="en-US" altLang="zh-CN"/>
          </a:p>
        </p:txBody>
      </p:sp>
      <p:sp>
        <p:nvSpPr>
          <p:cNvPr id="176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76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5981783D-E518-DF4C-A832-47A851CA7243}" type="slidenum">
              <a:rPr lang="en-US" altLang="zh-CN"/>
              <a:pPr/>
              <a:t>11</a:t>
            </a:fld>
            <a:endParaRPr lang="en-US" altLang="zh-CN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9676C14E-F580-DF4F-A574-A5CC09B689D0}" type="slidenum">
              <a:rPr lang="en-US" altLang="zh-CN"/>
              <a:pPr/>
              <a:t>14</a:t>
            </a:fld>
            <a:endParaRPr lang="en-US" altLang="zh-CN"/>
          </a:p>
        </p:txBody>
      </p:sp>
      <p:sp>
        <p:nvSpPr>
          <p:cNvPr id="180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80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3D1C89CB-8712-1142-8F31-DF9B89544801}" type="slidenum">
              <a:rPr lang="en-US" altLang="zh-CN"/>
              <a:pPr/>
              <a:t>15</a:t>
            </a:fld>
            <a:endParaRPr lang="en-US" altLang="zh-CN"/>
          </a:p>
        </p:txBody>
      </p:sp>
      <p:sp>
        <p:nvSpPr>
          <p:cNvPr id="182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822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EC2C5191-CB8C-D841-8C70-03E65866C4D7}" type="slidenum">
              <a:rPr lang="en-US" altLang="zh-CN"/>
              <a:pPr/>
              <a:t>16</a:t>
            </a:fld>
            <a:endParaRPr lang="en-US" altLang="zh-CN"/>
          </a:p>
        </p:txBody>
      </p:sp>
      <p:sp>
        <p:nvSpPr>
          <p:cNvPr id="184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843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7051F4E9-B714-A642-9875-CE58F20B4009}" type="slidenum">
              <a:rPr lang="en-US" altLang="zh-CN"/>
              <a:pPr/>
              <a:t>17</a:t>
            </a:fld>
            <a:endParaRPr lang="en-US" altLang="zh-CN"/>
          </a:p>
        </p:txBody>
      </p:sp>
      <p:sp>
        <p:nvSpPr>
          <p:cNvPr id="185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853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63257A59-A489-0944-B87D-D71A6A3C20B6}" type="slidenum">
              <a:rPr lang="en-US" altLang="zh-CN"/>
              <a:pPr/>
              <a:t>18</a:t>
            </a:fld>
            <a:endParaRPr lang="en-US" altLang="zh-CN"/>
          </a:p>
        </p:txBody>
      </p:sp>
      <p:sp>
        <p:nvSpPr>
          <p:cNvPr id="186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86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fld id="{85ECBCFC-BB5E-D947-9CDA-B13276FD2388}" type="slidenum">
              <a:rPr lang="en-US" altLang="zh-CN"/>
              <a:pPr/>
              <a:t>19</a:t>
            </a:fld>
            <a:endParaRPr lang="en-US" altLang="zh-CN"/>
          </a:p>
        </p:txBody>
      </p:sp>
      <p:sp>
        <p:nvSpPr>
          <p:cNvPr id="187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95325"/>
            <a:ext cx="6091237" cy="3427413"/>
          </a:xfrm>
        </p:spPr>
      </p:sp>
      <p:sp>
        <p:nvSpPr>
          <p:cNvPr id="1873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0" y="4342992"/>
            <a:ext cx="5485761" cy="4038328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/>
          <a:p>
            <a:endParaRPr lang="zh-CN">
              <a:latin typeface="Arial" charset="0"/>
              <a:cs typeface="宋体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371601"/>
            <a:ext cx="104648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505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914400" y="3398520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09600"/>
            <a:ext cx="2743200" cy="5867400"/>
          </a:xfrm>
        </p:spPr>
        <p:txBody>
          <a:bodyPr vert="eaVert" anchor="b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8026400" cy="5867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2362201"/>
            <a:ext cx="103632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626865"/>
            <a:ext cx="103632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975360" y="4599432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3741949" y="4045691"/>
            <a:ext cx="4709160" cy="1059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080"/>
            <a:ext cx="2852928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792080"/>
            <a:ext cx="7620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130553"/>
            <a:ext cx="2852928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912152" y="3579942"/>
            <a:ext cx="5577840" cy="211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480"/>
            <a:ext cx="2856907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1480" y="838201"/>
            <a:ext cx="787252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133600"/>
            <a:ext cx="2852928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18288"/>
            <a:ext cx="3860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2880FCA2-0014-0C4D-8722-053C9ABFF250}" type="datetimeFigureOut">
              <a:rPr kumimoji="1" lang="zh-CN" altLang="en-US" smtClean="0"/>
              <a:pPr/>
              <a:t>2017-10-9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18288"/>
            <a:ext cx="1422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5470826B-485C-3141-B107-79D59808BD15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24200" y="1689101"/>
            <a:ext cx="7848600" cy="1927225"/>
          </a:xfrm>
        </p:spPr>
        <p:txBody>
          <a:bodyPr/>
          <a:lstStyle/>
          <a:p>
            <a:r>
              <a:rPr kumimoji="1" lang="en-US" altLang="zh-CN" sz="6000" dirty="0" err="1" smtClean="0">
                <a:latin typeface="SimHei" charset="-122"/>
                <a:ea typeface="SimHei" charset="-122"/>
                <a:cs typeface="SimHei" charset="-122"/>
              </a:rPr>
              <a:t>linux</a:t>
            </a:r>
            <a:r>
              <a:rPr kumimoji="1" lang="zh-CN" altLang="en-US" sz="6000" dirty="0" smtClean="0">
                <a:latin typeface="SimHei" charset="-122"/>
                <a:ea typeface="SimHei" charset="-122"/>
                <a:cs typeface="SimHei" charset="-122"/>
              </a:rPr>
              <a:t>下创建进程</a:t>
            </a:r>
            <a:endParaRPr kumimoji="1" lang="zh-CN" altLang="en-US" sz="6000" dirty="0">
              <a:latin typeface="SimHei" charset="-122"/>
              <a:ea typeface="SimHei" charset="-122"/>
              <a:cs typeface="SimHei" charset="-122"/>
            </a:endParaRPr>
          </a:p>
        </p:txBody>
      </p:sp>
      <p:cxnSp>
        <p:nvCxnSpPr>
          <p:cNvPr id="4" name="直线连接符 3"/>
          <p:cNvCxnSpPr/>
          <p:nvPr/>
        </p:nvCxnSpPr>
        <p:spPr>
          <a:xfrm>
            <a:off x="0" y="6235700"/>
            <a:ext cx="12192000" cy="0"/>
          </a:xfrm>
          <a:prstGeom prst="line">
            <a:avLst/>
          </a:prstGeom>
          <a:ln>
            <a:solidFill>
              <a:srgbClr val="FFA50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120930" y="6361332"/>
            <a:ext cx="4326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A503"/>
                </a:solidFill>
              </a:rPr>
              <a:t>信息与软件学院 </a:t>
            </a:r>
            <a:r>
              <a:rPr kumimoji="1" lang="en-US" altLang="zh-CN" dirty="0">
                <a:solidFill>
                  <a:srgbClr val="FFA503"/>
                </a:solidFill>
              </a:rPr>
              <a:t>Unix/Linux</a:t>
            </a:r>
            <a:r>
              <a:rPr kumimoji="1" lang="zh-CN" altLang="en-US" dirty="0">
                <a:solidFill>
                  <a:srgbClr val="FFA503"/>
                </a:solidFill>
              </a:rPr>
              <a:t>操作系统编程</a:t>
            </a:r>
          </a:p>
        </p:txBody>
      </p:sp>
    </p:spTree>
    <p:extLst>
      <p:ext uri="{BB962C8B-B14F-4D97-AF65-F5344CB8AC3E}">
        <p14:creationId xmlns:p14="http://schemas.microsoft.com/office/powerpoint/2010/main" xmlns="" val="3779678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2548731" y="-24485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Fork</a:t>
            </a:r>
            <a:r>
              <a:rPr lang="zh-CN" altLang="en-US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代码过程</a:t>
            </a:r>
            <a:endParaRPr lang="en-US" altLang="zh-CN" dirty="0">
              <a:effectLst>
                <a:outerShdw blurRad="38100" dist="38100" dir="2700000" algn="tl">
                  <a:srgbClr val="DDDDDD"/>
                </a:outerShdw>
              </a:effectLst>
              <a:latin typeface="宋体" charset="0"/>
              <a:ea typeface="黑体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727700" y="221333"/>
            <a:ext cx="64642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304" y="925007"/>
            <a:ext cx="8907096" cy="593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34829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1067594" y="1184276"/>
            <a:ext cx="10023475" cy="5534024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黑体" charset="0"/>
              </a:rPr>
              <a:t>子进程和父进程继续执行</a:t>
            </a:r>
            <a:r>
              <a:rPr lang="en-US" altLang="zh-CN" sz="2600" dirty="0">
                <a:latin typeface="宋体" charset="0"/>
                <a:ea typeface="黑体" charset="0"/>
              </a:rPr>
              <a:t>fork</a:t>
            </a:r>
            <a:r>
              <a:rPr lang="zh-CN" altLang="en-US" sz="2600" dirty="0">
                <a:latin typeface="宋体" charset="0"/>
                <a:ea typeface="黑体" charset="0"/>
              </a:rPr>
              <a:t>调用之后的指令</a:t>
            </a: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黑体" charset="0"/>
              </a:rPr>
              <a:t>子进程是父进程的副本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宋体" charset="0"/>
              </a:rPr>
              <a:t>子进程获得父进程数据段、堆和栈的副本（</a:t>
            </a:r>
            <a:r>
              <a:rPr lang="zh-CN" altLang="en-US" sz="2600" b="1" dirty="0">
                <a:solidFill>
                  <a:srgbClr val="FF0000"/>
                </a:solidFill>
                <a:latin typeface="宋体" charset="0"/>
                <a:ea typeface="宋体" charset="0"/>
              </a:rPr>
              <a:t>拷贝</a:t>
            </a:r>
            <a:r>
              <a:rPr lang="zh-CN" altLang="en-US" sz="2600" dirty="0">
                <a:latin typeface="宋体" charset="0"/>
                <a:ea typeface="宋体" charset="0"/>
              </a:rPr>
              <a:t>）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宋体" charset="0"/>
              </a:rPr>
              <a:t>父子进程</a:t>
            </a:r>
            <a:r>
              <a:rPr lang="zh-CN" altLang="en-US" sz="2600" b="1" dirty="0">
                <a:solidFill>
                  <a:srgbClr val="FF0000"/>
                </a:solidFill>
                <a:latin typeface="宋体" charset="0"/>
                <a:ea typeface="宋体" charset="0"/>
              </a:rPr>
              <a:t>共享</a:t>
            </a:r>
            <a:r>
              <a:rPr lang="zh-CN" altLang="en-US" sz="2600" dirty="0">
                <a:latin typeface="宋体" charset="0"/>
                <a:ea typeface="宋体" charset="0"/>
              </a:rPr>
              <a:t>正文段</a:t>
            </a:r>
            <a:r>
              <a:rPr lang="zh-CN" altLang="en-US" sz="2600" dirty="0" smtClean="0">
                <a:latin typeface="宋体" charset="0"/>
                <a:ea typeface="宋体" charset="0"/>
              </a:rPr>
              <a:t>（即代码段，只</a:t>
            </a:r>
            <a:r>
              <a:rPr lang="zh-CN" altLang="en-US" sz="2600" dirty="0">
                <a:latin typeface="宋体" charset="0"/>
                <a:ea typeface="宋体" charset="0"/>
              </a:rPr>
              <a:t>读的）</a:t>
            </a: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黑体" charset="0"/>
              </a:rPr>
              <a:t>为了提高效率，</a:t>
            </a:r>
            <a:r>
              <a:rPr lang="en-US" altLang="zh-CN" sz="2600" dirty="0">
                <a:latin typeface="宋体" charset="0"/>
                <a:ea typeface="黑体" charset="0"/>
              </a:rPr>
              <a:t>fork</a:t>
            </a:r>
            <a:r>
              <a:rPr lang="zh-CN" altLang="en-US" sz="2600" dirty="0">
                <a:latin typeface="宋体" charset="0"/>
                <a:ea typeface="黑体" charset="0"/>
              </a:rPr>
              <a:t>后不并立即复制父进程，采用了写时复制机制（</a:t>
            </a:r>
            <a:r>
              <a:rPr lang="en-US" altLang="zh-CN" sz="2600" dirty="0">
                <a:latin typeface="宋体" charset="0"/>
                <a:ea typeface="黑体" charset="0"/>
              </a:rPr>
              <a:t>Copy-On-Write</a:t>
            </a:r>
            <a:r>
              <a:rPr lang="zh-CN" altLang="en-US" sz="2600" dirty="0">
                <a:latin typeface="宋体" charset="0"/>
                <a:ea typeface="黑体" charset="0"/>
              </a:rPr>
              <a:t>）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宋体" charset="0"/>
              </a:rPr>
              <a:t>当父子进程任意之一要修改数据段、堆、栈时，进行复制操作，并且仅复制修改</a:t>
            </a:r>
            <a:r>
              <a:rPr lang="zh-CN" altLang="en-US" sz="2600" dirty="0" smtClean="0">
                <a:latin typeface="宋体" charset="0"/>
                <a:ea typeface="宋体" charset="0"/>
              </a:rPr>
              <a:t>区域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，</a:t>
            </a:r>
            <a:r>
              <a:rPr lang="zh-CN" altLang="en-US" sz="2600" dirty="0" smtClean="0">
                <a:latin typeface="SimSun" charset="-122"/>
                <a:ea typeface="SimSun" charset="-122"/>
                <a:cs typeface="SimSun" charset="-122"/>
              </a:rPr>
              <a:t>所以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在子进程中修改全局变量（局部变量，分配在堆上的内存同样也是）后，父进程的相同的全局变量不会改变</a:t>
            </a:r>
            <a:r>
              <a:rPr lang="zh-CN" altLang="en-US" sz="2600" dirty="0" smtClean="0">
                <a:latin typeface="SimSun" charset="-122"/>
                <a:ea typeface="SimSun" charset="-122"/>
                <a:cs typeface="SimSun" charset="-122"/>
              </a:rPr>
              <a:t>。</a:t>
            </a:r>
            <a:endParaRPr lang="zh-CN" altLang="en-US" sz="2600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2548731" y="-24485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Fork</a:t>
            </a:r>
            <a:r>
              <a:rPr lang="zh-CN" altLang="en-US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代码过程</a:t>
            </a:r>
            <a:endParaRPr lang="en-US" altLang="zh-CN" dirty="0">
              <a:effectLst>
                <a:outerShdw blurRad="38100" dist="38100" dir="2700000" algn="tl">
                  <a:srgbClr val="DDDDDD"/>
                </a:outerShdw>
              </a:effectLst>
              <a:latin typeface="宋体" charset="0"/>
              <a:ea typeface="黑体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727700" y="221333"/>
            <a:ext cx="64642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4236736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3"/>
          <p:cNvSpPr>
            <a:spLocks noGrp="1" noChangeArrowheads="1"/>
          </p:cNvSpPr>
          <p:nvPr>
            <p:ph type="title"/>
          </p:nvPr>
        </p:nvSpPr>
        <p:spPr>
          <a:xfrm>
            <a:off x="2362200" y="49794"/>
            <a:ext cx="109728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latin typeface="SimHei" charset="-122"/>
                <a:ea typeface="SimHei" charset="-122"/>
                <a:cs typeface="SimHei" charset="-122"/>
              </a:rPr>
              <a:t>fork</a:t>
            </a:r>
            <a:r>
              <a:rPr lang="zh-CN" altLang="en-US" dirty="0" smtClean="0">
                <a:latin typeface="SimHei" charset="-122"/>
                <a:ea typeface="SimHei" charset="-122"/>
                <a:cs typeface="SimHei" charset="-122"/>
              </a:rPr>
              <a:t>函数工作流程</a:t>
            </a:r>
          </a:p>
        </p:txBody>
      </p:sp>
      <p:sp>
        <p:nvSpPr>
          <p:cNvPr id="50180" name="Rectangle 4"/>
          <p:cNvSpPr>
            <a:spLocks noGrp="1" noChangeArrowheads="1"/>
          </p:cNvSpPr>
          <p:nvPr>
            <p:ph idx="1"/>
          </p:nvPr>
        </p:nvSpPr>
        <p:spPr>
          <a:xfrm>
            <a:off x="360363" y="1040394"/>
            <a:ext cx="9196387" cy="5516562"/>
          </a:xfrm>
        </p:spPr>
        <p:txBody>
          <a:bodyPr>
            <a:normAutofit lnSpcReduction="10000"/>
          </a:bodyPr>
          <a:lstStyle/>
          <a:p>
            <a:pPr marL="514350" indent="-514350" eaLnBrk="1" hangingPunct="1">
              <a:lnSpc>
                <a:spcPct val="120000"/>
              </a:lnSpc>
              <a:buClr>
                <a:srgbClr val="FFA503"/>
              </a:buClr>
              <a:buFont typeface="+mj-ea"/>
              <a:buAutoNum type="circleNumDbPlain"/>
            </a:pP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调用</a:t>
            </a:r>
            <a:r>
              <a:rPr lang="en-US" altLang="zh-CN" sz="2600" dirty="0" err="1">
                <a:latin typeface="SimSun" charset="-122"/>
                <a:ea typeface="SimSun" charset="-122"/>
                <a:cs typeface="SimSun" charset="-122"/>
              </a:rPr>
              <a:t>dup_task_struct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为新进程创建一个内核栈，复制</a:t>
            </a:r>
            <a:r>
              <a:rPr lang="en-US" altLang="zh-CN" sz="2600" dirty="0" err="1">
                <a:latin typeface="SimSun" charset="-122"/>
                <a:ea typeface="SimSun" charset="-122"/>
                <a:cs typeface="SimSun" charset="-122"/>
              </a:rPr>
              <a:t>task_struct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结构；</a:t>
            </a:r>
          </a:p>
          <a:p>
            <a:pPr marL="514350" indent="-514350" eaLnBrk="1" hangingPunct="1">
              <a:lnSpc>
                <a:spcPct val="120000"/>
              </a:lnSpc>
              <a:buClr>
                <a:srgbClr val="FFA503"/>
              </a:buClr>
              <a:buFont typeface="+mj-ea"/>
              <a:buAutoNum type="circleNumDbPlain"/>
            </a:pP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检查当前用户拥有的进程数是否超出配额；</a:t>
            </a:r>
          </a:p>
          <a:p>
            <a:pPr marL="514350" indent="-514350" eaLnBrk="1" hangingPunct="1">
              <a:lnSpc>
                <a:spcPct val="120000"/>
              </a:lnSpc>
              <a:buClr>
                <a:srgbClr val="FFA503"/>
              </a:buClr>
              <a:buFont typeface="+mj-ea"/>
              <a:buAutoNum type="circleNumDbPlain"/>
            </a:pP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子进程状态设置为</a:t>
            </a:r>
            <a:r>
              <a:rPr lang="en-US" altLang="zh-CN" sz="2600" dirty="0">
                <a:latin typeface="SimSun" charset="-122"/>
                <a:ea typeface="SimSun" charset="-122"/>
                <a:cs typeface="SimSun" charset="-122"/>
              </a:rPr>
              <a:t>TASK_UNINTERRUPTIBLE;</a:t>
            </a:r>
          </a:p>
          <a:p>
            <a:pPr marL="514350" indent="-514350" eaLnBrk="1" hangingPunct="1">
              <a:lnSpc>
                <a:spcPct val="120000"/>
              </a:lnSpc>
              <a:buClr>
                <a:srgbClr val="FFA503"/>
              </a:buClr>
              <a:buFont typeface="+mj-ea"/>
              <a:buAutoNum type="circleNumDbPlain"/>
            </a:pP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调用</a:t>
            </a:r>
            <a:r>
              <a:rPr lang="en-US" altLang="zh-CN" sz="2600" dirty="0" err="1">
                <a:latin typeface="SimSun" charset="-122"/>
                <a:ea typeface="SimSun" charset="-122"/>
                <a:cs typeface="SimSun" charset="-122"/>
              </a:rPr>
              <a:t>copy_flags</a:t>
            </a:r>
            <a:r>
              <a:rPr lang="en-US" altLang="zh-CN" sz="2600" dirty="0">
                <a:latin typeface="SimSun" charset="-122"/>
                <a:ea typeface="SimSun" charset="-122"/>
                <a:cs typeface="SimSun" charset="-122"/>
              </a:rPr>
              <a:t>()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更新</a:t>
            </a:r>
            <a:r>
              <a:rPr lang="en-US" altLang="zh-CN" sz="2600" dirty="0">
                <a:latin typeface="SimSun" charset="-122"/>
                <a:ea typeface="SimSun" charset="-122"/>
                <a:cs typeface="SimSun" charset="-122"/>
              </a:rPr>
              <a:t>flags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成员；</a:t>
            </a:r>
          </a:p>
          <a:p>
            <a:pPr marL="514350" indent="-514350" eaLnBrk="1" hangingPunct="1">
              <a:lnSpc>
                <a:spcPct val="120000"/>
              </a:lnSpc>
              <a:buClr>
                <a:srgbClr val="FFA503"/>
              </a:buClr>
              <a:buFont typeface="+mj-ea"/>
              <a:buAutoNum type="circleNumDbPlain"/>
            </a:pP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调用</a:t>
            </a:r>
            <a:r>
              <a:rPr lang="en-US" altLang="zh-CN" sz="2600" dirty="0" err="1">
                <a:latin typeface="SimSun" charset="-122"/>
                <a:ea typeface="SimSun" charset="-122"/>
                <a:cs typeface="SimSun" charset="-122"/>
              </a:rPr>
              <a:t>get_pid</a:t>
            </a:r>
            <a:r>
              <a:rPr lang="en-US" altLang="zh-CN" sz="2600" dirty="0">
                <a:latin typeface="SimSun" charset="-122"/>
                <a:ea typeface="SimSun" charset="-122"/>
                <a:cs typeface="SimSun" charset="-122"/>
              </a:rPr>
              <a:t>()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为新进程获取一个有效的</a:t>
            </a:r>
            <a:r>
              <a:rPr lang="en-US" altLang="zh-CN" sz="2600" dirty="0">
                <a:latin typeface="SimSun" charset="-122"/>
                <a:ea typeface="SimSun" charset="-122"/>
                <a:cs typeface="SimSun" charset="-122"/>
              </a:rPr>
              <a:t>PID;</a:t>
            </a:r>
          </a:p>
          <a:p>
            <a:pPr marL="514350" indent="-514350" eaLnBrk="1" hangingPunct="1">
              <a:lnSpc>
                <a:spcPct val="120000"/>
              </a:lnSpc>
              <a:buClr>
                <a:srgbClr val="FFA503"/>
              </a:buClr>
              <a:buFont typeface="+mj-ea"/>
              <a:buAutoNum type="circleNumDbPlain"/>
            </a:pP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根据传递给</a:t>
            </a:r>
            <a:r>
              <a:rPr lang="en-US" altLang="zh-CN" sz="2600" dirty="0">
                <a:latin typeface="SimSun" charset="-122"/>
                <a:ea typeface="SimSun" charset="-122"/>
                <a:cs typeface="SimSun" charset="-122"/>
              </a:rPr>
              <a:t>clone()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的参数标志，拷贝或共享</a:t>
            </a:r>
            <a:r>
              <a:rPr lang="zh-CN" altLang="en-US" sz="2600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打开的文件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、文件系统信息、</a:t>
            </a:r>
            <a:r>
              <a:rPr lang="zh-CN" altLang="en-US" sz="2600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信号处理函数</a:t>
            </a:r>
            <a:r>
              <a:rPr lang="zh-CN" altLang="en-US" sz="2600" dirty="0" smtClean="0">
                <a:latin typeface="SimSun" charset="-122"/>
                <a:ea typeface="SimSun" charset="-122"/>
                <a:cs typeface="SimSun" charset="-122"/>
              </a:rPr>
              <a:t>、</a:t>
            </a:r>
            <a:r>
              <a:rPr lang="zh-CN" altLang="en-US" sz="2600" dirty="0" smtClean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进程</a:t>
            </a:r>
            <a:r>
              <a:rPr lang="zh-CN" altLang="en-US" sz="2600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地址空间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和</a:t>
            </a:r>
            <a:r>
              <a:rPr lang="zh-CN" altLang="en-US" sz="2600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命名空间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等；</a:t>
            </a:r>
          </a:p>
          <a:p>
            <a:pPr marL="514350" indent="-514350" eaLnBrk="1" hangingPunct="1">
              <a:lnSpc>
                <a:spcPct val="120000"/>
              </a:lnSpc>
              <a:buClr>
                <a:srgbClr val="FFA503"/>
              </a:buClr>
              <a:buFont typeface="+mj-ea"/>
              <a:buAutoNum type="circleNumDbPlain"/>
            </a:pP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让父子进程平分剩余的时间片；</a:t>
            </a:r>
          </a:p>
          <a:p>
            <a:pPr marL="514350" indent="-514350" eaLnBrk="1" hangingPunct="1">
              <a:lnSpc>
                <a:spcPct val="120000"/>
              </a:lnSpc>
              <a:buClr>
                <a:srgbClr val="FFA503"/>
              </a:buClr>
              <a:buFont typeface="+mj-ea"/>
              <a:buAutoNum type="circleNumDbPlain"/>
            </a:pP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最后</a:t>
            </a:r>
            <a:r>
              <a:rPr lang="zh-CN" altLang="en-US" sz="2600" dirty="0" smtClean="0">
                <a:latin typeface="SimSun" charset="-122"/>
                <a:ea typeface="SimSun" charset="-122"/>
                <a:cs typeface="SimSun" charset="-122"/>
              </a:rPr>
              <a:t>，做扫尾</a:t>
            </a:r>
            <a:r>
              <a:rPr lang="zh-CN" altLang="en-US" sz="2600" dirty="0">
                <a:latin typeface="SimSun" charset="-122"/>
                <a:ea typeface="SimSun" charset="-122"/>
                <a:cs typeface="SimSun" charset="-122"/>
              </a:rPr>
              <a:t>工作并返回一个指向子进程的</a:t>
            </a:r>
            <a:r>
              <a:rPr lang="zh-CN" altLang="en-US" sz="2600" dirty="0" smtClean="0">
                <a:latin typeface="SimSun" charset="-122"/>
                <a:ea typeface="SimSun" charset="-122"/>
                <a:cs typeface="SimSun" charset="-122"/>
              </a:rPr>
              <a:t>指针</a:t>
            </a:r>
            <a:r>
              <a:rPr lang="zh-CN" altLang="en-US" sz="2600" dirty="0" smtClean="0">
                <a:latin typeface="Arial" charset="0"/>
                <a:ea typeface="黑体" charset="0"/>
              </a:rPr>
              <a:t>。</a:t>
            </a:r>
            <a:endParaRPr lang="zh-CN" altLang="en-US" sz="2600" dirty="0">
              <a:latin typeface="Arial" charset="0"/>
              <a:ea typeface="黑体" charset="0"/>
            </a:endParaRPr>
          </a:p>
        </p:txBody>
      </p:sp>
      <p:grpSp>
        <p:nvGrpSpPr>
          <p:cNvPr id="2" name="组 1"/>
          <p:cNvGrpSpPr/>
          <p:nvPr/>
        </p:nvGrpSpPr>
        <p:grpSpPr>
          <a:xfrm>
            <a:off x="9437686" y="2030994"/>
            <a:ext cx="2339975" cy="3241676"/>
            <a:chOff x="9159876" y="1765300"/>
            <a:chExt cx="2339975" cy="3241676"/>
          </a:xfrm>
        </p:grpSpPr>
        <p:sp>
          <p:nvSpPr>
            <p:cNvPr id="36866" name="Rectangle 2"/>
            <p:cNvSpPr>
              <a:spLocks noChangeArrowheads="1"/>
            </p:cNvSpPr>
            <p:nvPr/>
          </p:nvSpPr>
          <p:spPr bwMode="auto">
            <a:xfrm>
              <a:off x="9159876" y="4573589"/>
              <a:ext cx="2339975" cy="433387"/>
            </a:xfrm>
            <a:prstGeom prst="rect">
              <a:avLst/>
            </a:prstGeom>
            <a:solidFill>
              <a:srgbClr val="FF0000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</p:spPr>
          <p:txBody>
            <a:bodyPr wrap="none" lIns="73025" tIns="36512" rIns="73025" bIns="36512" anchor="ctr"/>
            <a:lstStyle/>
            <a:p>
              <a:pPr algn="ctr"/>
              <a:r>
                <a:rPr lang="en-US" altLang="zh-CN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copy_process()</a:t>
              </a:r>
            </a:p>
          </p:txBody>
        </p:sp>
        <p:sp>
          <p:nvSpPr>
            <p:cNvPr id="36869" name="Rectangle 5"/>
            <p:cNvSpPr>
              <a:spLocks noChangeArrowheads="1"/>
            </p:cNvSpPr>
            <p:nvPr/>
          </p:nvSpPr>
          <p:spPr bwMode="auto">
            <a:xfrm>
              <a:off x="9807575" y="1765300"/>
              <a:ext cx="1441450" cy="433388"/>
            </a:xfrm>
            <a:prstGeom prst="rect">
              <a:avLst/>
            </a:prstGeom>
            <a:solidFill>
              <a:srgbClr val="008000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</p:spPr>
          <p:txBody>
            <a:bodyPr wrap="none" lIns="73025" tIns="36512" rIns="73025" bIns="36512" anchor="ctr"/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fork()</a:t>
              </a:r>
            </a:p>
          </p:txBody>
        </p:sp>
        <p:sp>
          <p:nvSpPr>
            <p:cNvPr id="50182" name="Line 6"/>
            <p:cNvSpPr>
              <a:spLocks noChangeShapeType="1"/>
            </p:cNvSpPr>
            <p:nvPr/>
          </p:nvSpPr>
          <p:spPr bwMode="auto">
            <a:xfrm>
              <a:off x="10528300" y="2198689"/>
              <a:ext cx="0" cy="50323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73025" tIns="36512" rIns="73025" bIns="36512"/>
            <a:lstStyle/>
            <a:p>
              <a:endParaRPr lang="zh-CN" altLang="en-US"/>
            </a:p>
          </p:txBody>
        </p:sp>
        <p:sp>
          <p:nvSpPr>
            <p:cNvPr id="36871" name="Rectangle 7"/>
            <p:cNvSpPr>
              <a:spLocks noChangeArrowheads="1"/>
            </p:cNvSpPr>
            <p:nvPr/>
          </p:nvSpPr>
          <p:spPr bwMode="auto">
            <a:xfrm>
              <a:off x="9807575" y="2701925"/>
              <a:ext cx="1441450" cy="433388"/>
            </a:xfrm>
            <a:prstGeom prst="rect">
              <a:avLst/>
            </a:prstGeom>
            <a:solidFill>
              <a:srgbClr val="008000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</p:spPr>
          <p:txBody>
            <a:bodyPr wrap="none" lIns="73025" tIns="36512" rIns="73025" bIns="36512" anchor="ctr"/>
            <a:lstStyle/>
            <a:p>
              <a:pPr algn="ctr"/>
              <a:r>
                <a:rPr lang="en-US" altLang="zh-CN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clone()</a:t>
              </a:r>
            </a:p>
          </p:txBody>
        </p:sp>
        <p:sp>
          <p:nvSpPr>
            <p:cNvPr id="50184" name="Line 8"/>
            <p:cNvSpPr>
              <a:spLocks noChangeShapeType="1"/>
            </p:cNvSpPr>
            <p:nvPr/>
          </p:nvSpPr>
          <p:spPr bwMode="auto">
            <a:xfrm>
              <a:off x="10528300" y="3135314"/>
              <a:ext cx="0" cy="50323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73025" tIns="36512" rIns="73025" bIns="36512"/>
            <a:lstStyle/>
            <a:p>
              <a:endParaRPr lang="zh-CN" altLang="en-US"/>
            </a:p>
          </p:txBody>
        </p:sp>
        <p:sp>
          <p:nvSpPr>
            <p:cNvPr id="36873" name="Rectangle 9"/>
            <p:cNvSpPr>
              <a:spLocks noChangeArrowheads="1"/>
            </p:cNvSpPr>
            <p:nvPr/>
          </p:nvSpPr>
          <p:spPr bwMode="auto">
            <a:xfrm>
              <a:off x="9807575" y="3638550"/>
              <a:ext cx="1441450" cy="433388"/>
            </a:xfrm>
            <a:prstGeom prst="rect">
              <a:avLst/>
            </a:prstGeom>
            <a:solidFill>
              <a:srgbClr val="008000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</p:spPr>
          <p:txBody>
            <a:bodyPr wrap="none" lIns="73025" tIns="36512" rIns="73025" bIns="36512" anchor="ctr"/>
            <a:lstStyle/>
            <a:p>
              <a:pPr algn="ctr"/>
              <a:r>
                <a:rPr lang="en-US" altLang="zh-CN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do_fork()</a:t>
              </a:r>
            </a:p>
          </p:txBody>
        </p:sp>
        <p:sp>
          <p:nvSpPr>
            <p:cNvPr id="50186" name="Line 10"/>
            <p:cNvSpPr>
              <a:spLocks noChangeShapeType="1"/>
            </p:cNvSpPr>
            <p:nvPr/>
          </p:nvSpPr>
          <p:spPr bwMode="auto">
            <a:xfrm>
              <a:off x="10528300" y="4070350"/>
              <a:ext cx="0" cy="50323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73025" tIns="36512" rIns="73025" bIns="36512"/>
            <a:lstStyle/>
            <a:p>
              <a:endParaRPr lang="zh-CN" altLang="en-US"/>
            </a:p>
          </p:txBody>
        </p:sp>
      </p:grpSp>
      <p:sp>
        <p:nvSpPr>
          <p:cNvPr id="11" name="矩形 10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527800" y="221333"/>
            <a:ext cx="56641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65340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ChangeArrowheads="1"/>
          </p:cNvSpPr>
          <p:nvPr/>
        </p:nvSpPr>
        <p:spPr bwMode="auto">
          <a:xfrm>
            <a:off x="2063751" y="4221163"/>
            <a:ext cx="1871663" cy="2519362"/>
          </a:xfrm>
          <a:prstGeom prst="rect">
            <a:avLst/>
          </a:prstGeom>
          <a:solidFill>
            <a:srgbClr val="008BC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63500" dist="125724" dir="2700000" algn="ctr" rotWithShape="0">
              <a:schemeClr val="bg2">
                <a:alpha val="50000"/>
              </a:schemeClr>
            </a:outerShdw>
          </a:effectLst>
        </p:spPr>
        <p:txBody>
          <a:bodyPr wrap="none" lIns="73025" tIns="36512" rIns="73025" bIns="36512" anchor="ctr"/>
          <a:lstStyle/>
          <a:p>
            <a:endParaRPr lang="zh-CN" altLang="en-US"/>
          </a:p>
        </p:txBody>
      </p:sp>
      <p:sp>
        <p:nvSpPr>
          <p:cNvPr id="54276" name="Rectangle 3"/>
          <p:cNvSpPr>
            <a:spLocks noChangeArrowheads="1"/>
          </p:cNvSpPr>
          <p:nvPr/>
        </p:nvSpPr>
        <p:spPr bwMode="auto">
          <a:xfrm>
            <a:off x="2063751" y="1341438"/>
            <a:ext cx="1871663" cy="2519362"/>
          </a:xfrm>
          <a:prstGeom prst="rect">
            <a:avLst/>
          </a:prstGeom>
          <a:solidFill>
            <a:srgbClr val="008BC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63500" dist="125724" dir="2700000" algn="ctr" rotWithShape="0">
              <a:schemeClr val="bg2">
                <a:alpha val="50000"/>
              </a:schemeClr>
            </a:outerShdw>
          </a:effectLst>
        </p:spPr>
        <p:txBody>
          <a:bodyPr wrap="none" lIns="73025" tIns="36512" rIns="73025" bIns="36512" anchor="ctr"/>
          <a:lstStyle/>
          <a:p>
            <a:endParaRPr lang="zh-CN" altLang="en-US"/>
          </a:p>
        </p:txBody>
      </p:sp>
      <p:sp>
        <p:nvSpPr>
          <p:cNvPr id="33797" name="Rectangle 4"/>
          <p:cNvSpPr>
            <a:spLocks noGrp="1" noChangeArrowheads="1"/>
          </p:cNvSpPr>
          <p:nvPr>
            <p:ph type="title" idx="4294967295"/>
          </p:nvPr>
        </p:nvSpPr>
        <p:spPr>
          <a:xfrm>
            <a:off x="2362200" y="-68475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黑体" charset="0"/>
              </a:rPr>
              <a:t>父子进程共享文件</a:t>
            </a:r>
          </a:p>
        </p:txBody>
      </p:sp>
      <p:sp>
        <p:nvSpPr>
          <p:cNvPr id="33798" name="AutoShape 5"/>
          <p:cNvSpPr>
            <a:spLocks noChangeArrowheads="1"/>
          </p:cNvSpPr>
          <p:nvPr/>
        </p:nvSpPr>
        <p:spPr bwMode="auto">
          <a:xfrm>
            <a:off x="7104064" y="5157788"/>
            <a:ext cx="3024187" cy="1223962"/>
          </a:xfrm>
          <a:prstGeom prst="wedgeEllipseCallout">
            <a:avLst>
              <a:gd name="adj1" fmla="val -91838"/>
              <a:gd name="adj2" fmla="val -141181"/>
            </a:avLst>
          </a:prstGeom>
          <a:solidFill>
            <a:srgbClr val="FF0000"/>
          </a:solidFill>
          <a:ln w="9525" cmpd="sng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lIns="73025" tIns="36512" rIns="73025" bIns="36512"/>
          <a:lstStyle/>
          <a:p>
            <a:pPr algn="ctr" eaLnBrk="0" hangingPunct="0"/>
            <a:r>
              <a:rPr lang="zh-CN" altLang="en-US" sz="2400" b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父子进程共享文件表项</a:t>
            </a:r>
          </a:p>
        </p:txBody>
      </p:sp>
      <p:sp>
        <p:nvSpPr>
          <p:cNvPr id="54279" name="Rectangle 6"/>
          <p:cNvSpPr>
            <a:spLocks noChangeArrowheads="1"/>
          </p:cNvSpPr>
          <p:nvPr/>
        </p:nvSpPr>
        <p:spPr bwMode="auto">
          <a:xfrm>
            <a:off x="2279651" y="2058988"/>
            <a:ext cx="1439863" cy="14414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63500" dist="99190" dir="2388334" algn="ctr" rotWithShape="0">
              <a:schemeClr val="tx1">
                <a:alpha val="50000"/>
              </a:schemeClr>
            </a:outerShdw>
          </a:effectLst>
        </p:spPr>
        <p:txBody>
          <a:bodyPr wrap="none" lIns="73025" tIns="36512" rIns="73025" bIns="36512" anchor="ctr"/>
          <a:lstStyle/>
          <a:p>
            <a:endParaRPr lang="zh-CN" altLang="en-US"/>
          </a:p>
        </p:txBody>
      </p:sp>
      <p:sp>
        <p:nvSpPr>
          <p:cNvPr id="54280" name="Line 7"/>
          <p:cNvSpPr>
            <a:spLocks noChangeShapeType="1"/>
          </p:cNvSpPr>
          <p:nvPr/>
        </p:nvSpPr>
        <p:spPr bwMode="auto">
          <a:xfrm>
            <a:off x="2281238" y="2405063"/>
            <a:ext cx="14398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/>
          </a:p>
        </p:txBody>
      </p:sp>
      <p:sp>
        <p:nvSpPr>
          <p:cNvPr id="54281" name="Line 8"/>
          <p:cNvSpPr>
            <a:spLocks noChangeShapeType="1"/>
          </p:cNvSpPr>
          <p:nvPr/>
        </p:nvSpPr>
        <p:spPr bwMode="auto">
          <a:xfrm>
            <a:off x="2281238" y="3125788"/>
            <a:ext cx="14398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/>
          </a:p>
        </p:txBody>
      </p:sp>
      <p:sp>
        <p:nvSpPr>
          <p:cNvPr id="54282" name="Line 9"/>
          <p:cNvSpPr>
            <a:spLocks noChangeShapeType="1"/>
          </p:cNvSpPr>
          <p:nvPr/>
        </p:nvSpPr>
        <p:spPr bwMode="auto">
          <a:xfrm>
            <a:off x="2281238" y="2765425"/>
            <a:ext cx="14398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/>
          </a:p>
        </p:txBody>
      </p:sp>
      <p:sp>
        <p:nvSpPr>
          <p:cNvPr id="54283" name="Line 10"/>
          <p:cNvSpPr>
            <a:spLocks noChangeShapeType="1"/>
          </p:cNvSpPr>
          <p:nvPr/>
        </p:nvSpPr>
        <p:spPr bwMode="auto">
          <a:xfrm>
            <a:off x="2281238" y="3486150"/>
            <a:ext cx="14398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/>
          </a:p>
        </p:txBody>
      </p:sp>
      <p:sp>
        <p:nvSpPr>
          <p:cNvPr id="33804" name="Text Box 11"/>
          <p:cNvSpPr txBox="1">
            <a:spLocks noChangeArrowheads="1"/>
          </p:cNvSpPr>
          <p:nvPr/>
        </p:nvSpPr>
        <p:spPr bwMode="auto">
          <a:xfrm>
            <a:off x="2295525" y="1682751"/>
            <a:ext cx="1423988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73025" tIns="36512" rIns="73025" bIns="36512">
            <a:spAutoFit/>
          </a:bodyPr>
          <a:lstStyle/>
          <a:p>
            <a:pPr>
              <a:defRPr/>
            </a:pPr>
            <a:r>
              <a:rPr lang="zh-CN" alt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文件描述表</a:t>
            </a:r>
          </a:p>
        </p:txBody>
      </p:sp>
      <p:grpSp>
        <p:nvGrpSpPr>
          <p:cNvPr id="54285" name="Group 13"/>
          <p:cNvGrpSpPr>
            <a:grpSpLocks/>
          </p:cNvGrpSpPr>
          <p:nvPr/>
        </p:nvGrpSpPr>
        <p:grpSpPr bwMode="auto">
          <a:xfrm>
            <a:off x="5087938" y="2495551"/>
            <a:ext cx="1655762" cy="1438275"/>
            <a:chOff x="0" y="0"/>
            <a:chExt cx="1043" cy="906"/>
          </a:xfrm>
        </p:grpSpPr>
        <p:sp>
          <p:nvSpPr>
            <p:cNvPr id="33806" name="Rectangle 13"/>
            <p:cNvSpPr>
              <a:spLocks noChangeArrowheads="1"/>
            </p:cNvSpPr>
            <p:nvPr/>
          </p:nvSpPr>
          <p:spPr bwMode="auto">
            <a:xfrm>
              <a:off x="0" y="0"/>
              <a:ext cx="1043" cy="226"/>
            </a:xfrm>
            <a:prstGeom prst="rect">
              <a:avLst/>
            </a:prstGeom>
            <a:solidFill>
              <a:schemeClr val="folHlink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89803" dir="2700000" algn="ctr" rotWithShape="0">
                <a:schemeClr val="bg2">
                  <a:alpha val="50000"/>
                </a:schemeClr>
              </a:outerShdw>
            </a:effectLst>
          </p:spPr>
          <p:txBody>
            <a:bodyPr wrap="none" lIns="73025" tIns="36512" rIns="73025" bIns="36512" anchor="ctr"/>
            <a:lstStyle/>
            <a:p>
              <a:pPr algn="ctr"/>
              <a:r>
                <a:rPr lang="zh-CN" altLang="en-US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文件状态标志</a:t>
              </a:r>
            </a:p>
          </p:txBody>
        </p:sp>
        <p:sp>
          <p:nvSpPr>
            <p:cNvPr id="33807" name="Rectangle 14"/>
            <p:cNvSpPr>
              <a:spLocks noChangeArrowheads="1"/>
            </p:cNvSpPr>
            <p:nvPr/>
          </p:nvSpPr>
          <p:spPr bwMode="auto">
            <a:xfrm>
              <a:off x="0" y="226"/>
              <a:ext cx="1043" cy="226"/>
            </a:xfrm>
            <a:prstGeom prst="rect">
              <a:avLst/>
            </a:prstGeom>
            <a:solidFill>
              <a:srgbClr val="FF3300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89803" dir="2700000" algn="ctr" rotWithShape="0">
                <a:schemeClr val="bg2"/>
              </a:outerShdw>
            </a:effectLst>
          </p:spPr>
          <p:txBody>
            <a:bodyPr wrap="none" lIns="73025" tIns="36512" rIns="73025" bIns="36512" anchor="ctr"/>
            <a:lstStyle/>
            <a:p>
              <a:pPr algn="ctr"/>
              <a:r>
                <a:rPr lang="zh-CN" altLang="en-US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文件读写偏移量</a:t>
              </a:r>
            </a:p>
          </p:txBody>
        </p:sp>
        <p:sp>
          <p:nvSpPr>
            <p:cNvPr id="33808" name="Rectangle 15"/>
            <p:cNvSpPr>
              <a:spLocks noChangeArrowheads="1"/>
            </p:cNvSpPr>
            <p:nvPr/>
          </p:nvSpPr>
          <p:spPr bwMode="auto">
            <a:xfrm>
              <a:off x="0" y="453"/>
              <a:ext cx="1043" cy="226"/>
            </a:xfrm>
            <a:prstGeom prst="rect">
              <a:avLst/>
            </a:prstGeom>
            <a:solidFill>
              <a:srgbClr val="35C5FF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89803" dir="2700000" algn="ctr" rotWithShape="0">
                <a:schemeClr val="bg2"/>
              </a:outerShdw>
            </a:effectLst>
          </p:spPr>
          <p:txBody>
            <a:bodyPr wrap="none" lIns="73025" tIns="36512" rIns="73025" bIns="36512" anchor="ctr"/>
            <a:lstStyle/>
            <a:p>
              <a:pPr algn="ctr"/>
              <a:r>
                <a:rPr lang="zh-CN" altLang="en-US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索引节点指针</a:t>
              </a:r>
            </a:p>
          </p:txBody>
        </p:sp>
        <p:sp>
          <p:nvSpPr>
            <p:cNvPr id="33809" name="Rectangle 16"/>
            <p:cNvSpPr>
              <a:spLocks noChangeArrowheads="1"/>
            </p:cNvSpPr>
            <p:nvPr/>
          </p:nvSpPr>
          <p:spPr bwMode="auto">
            <a:xfrm>
              <a:off x="0" y="680"/>
              <a:ext cx="1043" cy="226"/>
            </a:xfrm>
            <a:prstGeom prst="rect">
              <a:avLst/>
            </a:prstGeom>
            <a:solidFill>
              <a:schemeClr val="accent1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89803" dir="2700000" algn="ctr" rotWithShape="0">
                <a:schemeClr val="bg2"/>
              </a:outerShdw>
            </a:effectLst>
          </p:spPr>
          <p:txBody>
            <a:bodyPr wrap="none" lIns="73025" tIns="36512" rIns="73025" bIns="36512" anchor="ctr"/>
            <a:lstStyle/>
            <a:p>
              <a:pPr algn="ctr"/>
              <a:r>
                <a:rPr lang="zh-CN" altLang="en-US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引用数：</a:t>
              </a: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2</a:t>
              </a:r>
            </a:p>
          </p:txBody>
        </p:sp>
      </p:grpSp>
      <p:sp>
        <p:nvSpPr>
          <p:cNvPr id="54286" name="Line 17"/>
          <p:cNvSpPr>
            <a:spLocks noChangeShapeType="1"/>
          </p:cNvSpPr>
          <p:nvPr/>
        </p:nvSpPr>
        <p:spPr bwMode="auto">
          <a:xfrm flipV="1">
            <a:off x="3648076" y="2565400"/>
            <a:ext cx="14398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/>
          </a:p>
        </p:txBody>
      </p:sp>
      <p:sp>
        <p:nvSpPr>
          <p:cNvPr id="54287" name="Text Box 18"/>
          <p:cNvSpPr txBox="1">
            <a:spLocks noChangeArrowheads="1"/>
          </p:cNvSpPr>
          <p:nvPr/>
        </p:nvSpPr>
        <p:spPr bwMode="auto">
          <a:xfrm>
            <a:off x="5399088" y="2058989"/>
            <a:ext cx="912812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3025" tIns="36512" rIns="73025" bIns="36512">
            <a:spAutoFit/>
          </a:bodyPr>
          <a:lstStyle>
            <a:lvl1pPr>
              <a:defRPr sz="2800" b="1">
                <a:solidFill>
                  <a:schemeClr val="tx1"/>
                </a:solidFill>
                <a:latin typeface="Arial" charset="0"/>
                <a:ea typeface="黑体" charset="0"/>
                <a:cs typeface="黑体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2pPr>
            <a:lvl3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buFont typeface="Wingdings" charset="0"/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buFont typeface="Wingdings" charset="0"/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buFont typeface="Wingdings" charset="0"/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buFont typeface="Wingdings" charset="0"/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r>
              <a:rPr lang="zh-CN" altLang="en-US" sz="2000"/>
              <a:t>文件表</a:t>
            </a:r>
          </a:p>
        </p:txBody>
      </p:sp>
      <p:grpSp>
        <p:nvGrpSpPr>
          <p:cNvPr id="54288" name="Group 20"/>
          <p:cNvGrpSpPr>
            <a:grpSpLocks/>
          </p:cNvGrpSpPr>
          <p:nvPr/>
        </p:nvGrpSpPr>
        <p:grpSpPr bwMode="auto">
          <a:xfrm>
            <a:off x="8185151" y="1990726"/>
            <a:ext cx="1655763" cy="1438275"/>
            <a:chOff x="0" y="0"/>
            <a:chExt cx="1043" cy="906"/>
          </a:xfrm>
        </p:grpSpPr>
        <p:sp>
          <p:nvSpPr>
            <p:cNvPr id="33813" name="Rectangle 20"/>
            <p:cNvSpPr>
              <a:spLocks noChangeArrowheads="1"/>
            </p:cNvSpPr>
            <p:nvPr/>
          </p:nvSpPr>
          <p:spPr bwMode="auto">
            <a:xfrm>
              <a:off x="0" y="0"/>
              <a:ext cx="1043" cy="226"/>
            </a:xfrm>
            <a:prstGeom prst="rect">
              <a:avLst/>
            </a:prstGeom>
            <a:solidFill>
              <a:srgbClr val="35C5FF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71842" dir="2700000" algn="ctr" rotWithShape="0">
                <a:schemeClr val="bg2"/>
              </a:outerShdw>
            </a:effectLst>
          </p:spPr>
          <p:txBody>
            <a:bodyPr wrap="none" lIns="73025" tIns="36512" rIns="73025" bIns="36512" anchor="ctr"/>
            <a:lstStyle/>
            <a:p>
              <a:pPr algn="ctr">
                <a:defRPr/>
              </a:pPr>
              <a:r>
                <a:rPr lang="zh-CN" altLang="en-US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宋体" pitchFamily="2" charset="-122"/>
                </a:rPr>
                <a:t>文件属性</a:t>
              </a:r>
            </a:p>
          </p:txBody>
        </p:sp>
        <p:sp>
          <p:nvSpPr>
            <p:cNvPr id="33814" name="Rectangle 21"/>
            <p:cNvSpPr>
              <a:spLocks noChangeArrowheads="1"/>
            </p:cNvSpPr>
            <p:nvPr/>
          </p:nvSpPr>
          <p:spPr bwMode="auto">
            <a:xfrm>
              <a:off x="0" y="226"/>
              <a:ext cx="1043" cy="226"/>
            </a:xfrm>
            <a:prstGeom prst="rect">
              <a:avLst/>
            </a:prstGeom>
            <a:solidFill>
              <a:srgbClr val="CC0202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71842" dir="2700000" algn="ctr" rotWithShape="0">
                <a:schemeClr val="bg2"/>
              </a:outerShdw>
            </a:effectLst>
          </p:spPr>
          <p:txBody>
            <a:bodyPr wrap="none" lIns="73025" tIns="36512" rIns="73025" bIns="36512" anchor="ctr"/>
            <a:lstStyle/>
            <a:p>
              <a:pPr algn="ctr"/>
              <a:r>
                <a:rPr lang="zh-CN" altLang="en-US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引用数：</a:t>
              </a:r>
              <a:r>
                <a:rPr lang="en-US" altLang="zh-CN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1</a:t>
              </a:r>
            </a:p>
          </p:txBody>
        </p:sp>
        <p:sp>
          <p:nvSpPr>
            <p:cNvPr id="33815" name="Rectangle 22"/>
            <p:cNvSpPr>
              <a:spLocks noChangeArrowheads="1"/>
            </p:cNvSpPr>
            <p:nvPr/>
          </p:nvSpPr>
          <p:spPr bwMode="auto">
            <a:xfrm>
              <a:off x="0" y="453"/>
              <a:ext cx="1043" cy="226"/>
            </a:xfrm>
            <a:prstGeom prst="rect">
              <a:avLst/>
            </a:prstGeom>
            <a:solidFill>
              <a:srgbClr val="868563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71842" dir="2700000" algn="ctr" rotWithShape="0">
                <a:schemeClr val="bg2"/>
              </a:outerShdw>
            </a:effectLst>
          </p:spPr>
          <p:txBody>
            <a:bodyPr wrap="none" lIns="73025" tIns="36512" rIns="73025" bIns="36512" anchor="ctr"/>
            <a:lstStyle/>
            <a:p>
              <a:pPr algn="ctr"/>
              <a:r>
                <a:rPr lang="zh-CN" altLang="en-US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数据块位置</a:t>
              </a:r>
            </a:p>
          </p:txBody>
        </p:sp>
        <p:sp>
          <p:nvSpPr>
            <p:cNvPr id="33816" name="Rectangle 23"/>
            <p:cNvSpPr>
              <a:spLocks noChangeArrowheads="1"/>
            </p:cNvSpPr>
            <p:nvPr/>
          </p:nvSpPr>
          <p:spPr bwMode="auto">
            <a:xfrm>
              <a:off x="0" y="680"/>
              <a:ext cx="1043" cy="226"/>
            </a:xfrm>
            <a:prstGeom prst="rect">
              <a:avLst/>
            </a:prstGeom>
            <a:solidFill>
              <a:schemeClr val="accent1"/>
            </a:solidFill>
            <a:ln w="9525" cmpd="sng">
              <a:solidFill>
                <a:schemeClr val="tx1"/>
              </a:solidFill>
              <a:miter lim="800000"/>
              <a:headEnd/>
              <a:tailEnd/>
            </a:ln>
            <a:effectLst>
              <a:outerShdw dist="71842" dir="2700000" algn="ctr" rotWithShape="0">
                <a:schemeClr val="bg2"/>
              </a:outerShdw>
            </a:effectLst>
          </p:spPr>
          <p:txBody>
            <a:bodyPr wrap="none" lIns="73025" tIns="36512" rIns="73025" bIns="36512" anchor="ctr"/>
            <a:lstStyle/>
            <a:p>
              <a:pPr algn="ctr"/>
              <a:r>
                <a:rPr lang="zh-CN" altLang="en-US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当前文件长度</a:t>
              </a:r>
            </a:p>
          </p:txBody>
        </p:sp>
      </p:grpSp>
      <p:sp>
        <p:nvSpPr>
          <p:cNvPr id="54289" name="Line 24"/>
          <p:cNvSpPr>
            <a:spLocks noChangeShapeType="1"/>
          </p:cNvSpPr>
          <p:nvPr/>
        </p:nvSpPr>
        <p:spPr bwMode="auto">
          <a:xfrm flipV="1">
            <a:off x="6673851" y="2133601"/>
            <a:ext cx="1509713" cy="6334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/>
          </a:p>
        </p:txBody>
      </p:sp>
      <p:sp>
        <p:nvSpPr>
          <p:cNvPr id="54290" name="Text Box 25"/>
          <p:cNvSpPr txBox="1">
            <a:spLocks noChangeArrowheads="1"/>
          </p:cNvSpPr>
          <p:nvPr/>
        </p:nvSpPr>
        <p:spPr bwMode="auto">
          <a:xfrm>
            <a:off x="8239126" y="1538288"/>
            <a:ext cx="14382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3025" tIns="36512" rIns="73025" bIns="36512">
            <a:spAutoFit/>
          </a:bodyPr>
          <a:lstStyle>
            <a:lvl1pPr>
              <a:defRPr sz="2800" b="1">
                <a:solidFill>
                  <a:schemeClr val="tx1"/>
                </a:solidFill>
                <a:latin typeface="Arial" charset="0"/>
                <a:ea typeface="黑体" charset="0"/>
                <a:cs typeface="黑体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2pPr>
            <a:lvl3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buFont typeface="Wingdings" charset="0"/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buFont typeface="Wingdings" charset="0"/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buFont typeface="Wingdings" charset="0"/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buFont typeface="Wingdings" charset="0"/>
              <a:defRPr sz="2000" b="1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r>
              <a:rPr lang="zh-CN" altLang="en-US" sz="2000"/>
              <a:t>索引节点表</a:t>
            </a:r>
          </a:p>
        </p:txBody>
      </p:sp>
      <p:sp>
        <p:nvSpPr>
          <p:cNvPr id="54291" name="Rectangle 26"/>
          <p:cNvSpPr>
            <a:spLocks noChangeArrowheads="1"/>
          </p:cNvSpPr>
          <p:nvPr/>
        </p:nvSpPr>
        <p:spPr bwMode="auto">
          <a:xfrm>
            <a:off x="2279651" y="4965700"/>
            <a:ext cx="1439863" cy="14414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63500" dist="99190" dir="2388334" algn="ctr" rotWithShape="0">
              <a:schemeClr val="tx1">
                <a:alpha val="50000"/>
              </a:schemeClr>
            </a:outerShdw>
          </a:effectLst>
        </p:spPr>
        <p:txBody>
          <a:bodyPr wrap="none" lIns="73025" tIns="36512" rIns="73025" bIns="36512" anchor="ctr"/>
          <a:lstStyle/>
          <a:p>
            <a:endParaRPr lang="zh-CN" altLang="en-US"/>
          </a:p>
        </p:txBody>
      </p:sp>
      <p:sp>
        <p:nvSpPr>
          <p:cNvPr id="54292" name="Line 27"/>
          <p:cNvSpPr>
            <a:spLocks noChangeShapeType="1"/>
          </p:cNvSpPr>
          <p:nvPr/>
        </p:nvSpPr>
        <p:spPr bwMode="auto">
          <a:xfrm>
            <a:off x="2281238" y="5311775"/>
            <a:ext cx="14398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/>
          </a:p>
        </p:txBody>
      </p:sp>
      <p:sp>
        <p:nvSpPr>
          <p:cNvPr id="54293" name="Line 28"/>
          <p:cNvSpPr>
            <a:spLocks noChangeShapeType="1"/>
          </p:cNvSpPr>
          <p:nvPr/>
        </p:nvSpPr>
        <p:spPr bwMode="auto">
          <a:xfrm>
            <a:off x="2281238" y="6032500"/>
            <a:ext cx="14398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/>
          </a:p>
        </p:txBody>
      </p:sp>
      <p:sp>
        <p:nvSpPr>
          <p:cNvPr id="54294" name="Line 29"/>
          <p:cNvSpPr>
            <a:spLocks noChangeShapeType="1"/>
          </p:cNvSpPr>
          <p:nvPr/>
        </p:nvSpPr>
        <p:spPr bwMode="auto">
          <a:xfrm>
            <a:off x="2281238" y="5672138"/>
            <a:ext cx="14398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/>
          </a:p>
        </p:txBody>
      </p:sp>
      <p:sp>
        <p:nvSpPr>
          <p:cNvPr id="54295" name="Line 30"/>
          <p:cNvSpPr>
            <a:spLocks noChangeShapeType="1"/>
          </p:cNvSpPr>
          <p:nvPr/>
        </p:nvSpPr>
        <p:spPr bwMode="auto">
          <a:xfrm>
            <a:off x="2281238" y="6392863"/>
            <a:ext cx="14398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/>
          </a:p>
        </p:txBody>
      </p:sp>
      <p:sp>
        <p:nvSpPr>
          <p:cNvPr id="33824" name="Text Box 31"/>
          <p:cNvSpPr txBox="1">
            <a:spLocks noChangeArrowheads="1"/>
          </p:cNvSpPr>
          <p:nvPr/>
        </p:nvSpPr>
        <p:spPr bwMode="auto">
          <a:xfrm>
            <a:off x="2279650" y="4606926"/>
            <a:ext cx="1423988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73025" tIns="36512" rIns="73025" bIns="36512">
            <a:spAutoFit/>
          </a:bodyPr>
          <a:lstStyle/>
          <a:p>
            <a:pPr>
              <a:defRPr/>
            </a:pPr>
            <a:r>
              <a:rPr lang="zh-CN" alt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49" charset="-122"/>
              </a:rPr>
              <a:t>文件描述表</a:t>
            </a:r>
          </a:p>
        </p:txBody>
      </p:sp>
      <p:sp>
        <p:nvSpPr>
          <p:cNvPr id="54297" name="Line 32"/>
          <p:cNvSpPr>
            <a:spLocks noChangeShapeType="1"/>
          </p:cNvSpPr>
          <p:nvPr/>
        </p:nvSpPr>
        <p:spPr bwMode="auto">
          <a:xfrm flipV="1">
            <a:off x="3648076" y="2636839"/>
            <a:ext cx="1439863" cy="25923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73025" tIns="36512" rIns="73025" bIns="36512"/>
          <a:lstStyle/>
          <a:p>
            <a:endParaRPr lang="zh-CN" altLang="en-US"/>
          </a:p>
        </p:txBody>
      </p:sp>
      <p:sp>
        <p:nvSpPr>
          <p:cNvPr id="33826" name="Text Box 33"/>
          <p:cNvSpPr txBox="1">
            <a:spLocks noChangeArrowheads="1"/>
          </p:cNvSpPr>
          <p:nvPr/>
        </p:nvSpPr>
        <p:spPr bwMode="auto">
          <a:xfrm>
            <a:off x="1553292" y="1616075"/>
            <a:ext cx="516808" cy="1580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 wrap="none" lIns="73025" tIns="36512" rIns="73025" bIns="3651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进程控制块</a:t>
            </a:r>
          </a:p>
        </p:txBody>
      </p:sp>
      <p:sp>
        <p:nvSpPr>
          <p:cNvPr id="33827" name="Text Box 34"/>
          <p:cNvSpPr txBox="1">
            <a:spLocks noChangeArrowheads="1"/>
          </p:cNvSpPr>
          <p:nvPr/>
        </p:nvSpPr>
        <p:spPr bwMode="auto">
          <a:xfrm>
            <a:off x="1546942" y="4581525"/>
            <a:ext cx="516808" cy="1580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 wrap="none" lIns="73025" tIns="36512" rIns="73025" bIns="36512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eaLnBrk="1" hangingPunct="1"/>
            <a:r>
              <a:rPr lang="zh-CN" altLang="en-US" sz="2400" b="1">
                <a:solidFill>
                  <a:srgbClr val="FF3300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进程控制块</a:t>
            </a:r>
          </a:p>
        </p:txBody>
      </p:sp>
      <p:sp>
        <p:nvSpPr>
          <p:cNvPr id="36" name="矩形 35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6527800" y="221333"/>
            <a:ext cx="56641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61844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986" name="Rectangle 2"/>
          <p:cNvSpPr>
            <a:spLocks noGrp="1" noChangeArrowheads="1"/>
          </p:cNvSpPr>
          <p:nvPr>
            <p:ph type="title"/>
          </p:nvPr>
        </p:nvSpPr>
        <p:spPr>
          <a:xfrm>
            <a:off x="2470150" y="-50800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父子进程共享文件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idx="1"/>
          </p:nvPr>
        </p:nvSpPr>
        <p:spPr>
          <a:xfrm>
            <a:off x="1436689" y="1378867"/>
            <a:ext cx="8785225" cy="5111750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600" dirty="0">
                <a:latin typeface="宋体" charset="0"/>
                <a:ea typeface="黑体" charset="0"/>
              </a:rPr>
              <a:t>fork</a:t>
            </a:r>
            <a:r>
              <a:rPr lang="zh-CN" altLang="en-US" sz="2600" dirty="0">
                <a:latin typeface="宋体" charset="0"/>
                <a:ea typeface="黑体" charset="0"/>
              </a:rPr>
              <a:t>的一个特性：父进程的所有打开文件描述符，都被复制到子进程中</a:t>
            </a: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黑体" charset="0"/>
              </a:rPr>
              <a:t>父子进程对同一文件访问基于相同的文件偏移量</a:t>
            </a: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黑体" charset="0"/>
              </a:rPr>
              <a:t>父子进程对共享文件的常见处理方式：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宋体" charset="0"/>
              </a:rPr>
              <a:t>父进程等待子进程完成。父进程无需对描述符做任何处理，当子进程终止后，文件偏移量已经得到了相应的更新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宋体" charset="0"/>
              </a:rPr>
              <a:t>父子进程各自执行不同的程序段，各自关闭不需要的文件描述符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527800" y="221333"/>
            <a:ext cx="56641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6427631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82" name="Rectangle 2"/>
          <p:cNvSpPr>
            <a:spLocks noGrp="1" noChangeArrowheads="1"/>
          </p:cNvSpPr>
          <p:nvPr>
            <p:ph type="title"/>
          </p:nvPr>
        </p:nvSpPr>
        <p:spPr>
          <a:xfrm>
            <a:off x="2470150" y="0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fork</a:t>
            </a:r>
            <a:r>
              <a:rPr lang="zh-CN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函数的通常编程用法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idx="1"/>
          </p:nvPr>
        </p:nvSpPr>
        <p:spPr>
          <a:xfrm>
            <a:off x="976314" y="1472283"/>
            <a:ext cx="10036174" cy="4801517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一个父进程希望复制自己，使父子进程同时执行不同的代码段</a:t>
            </a: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网络服务程序中，父进程等待客户端的服务请求，当请求达到时，父进程调用</a:t>
            </a:r>
            <a:r>
              <a:rPr lang="en-US" altLang="zh-CN" sz="2800" dirty="0">
                <a:latin typeface="宋体" charset="0"/>
                <a:ea typeface="宋体" charset="0"/>
              </a:rPr>
              <a:t>fork</a:t>
            </a:r>
            <a:r>
              <a:rPr lang="zh-CN" altLang="en-US" sz="2800" dirty="0">
                <a:latin typeface="宋体" charset="0"/>
                <a:ea typeface="宋体" charset="0"/>
              </a:rPr>
              <a:t>，使子进程处理该次请求，而父进程继续等待下一个服务请求到达</a:t>
            </a:r>
          </a:p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一个进程要执行一个不同的程序</a:t>
            </a: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子进程从</a:t>
            </a:r>
            <a:r>
              <a:rPr lang="en-US" altLang="zh-CN" sz="2800" dirty="0">
                <a:latin typeface="宋体" charset="0"/>
                <a:ea typeface="宋体" charset="0"/>
              </a:rPr>
              <a:t>fork</a:t>
            </a:r>
            <a:r>
              <a:rPr lang="zh-CN" altLang="en-US" sz="2800" dirty="0">
                <a:latin typeface="宋体" charset="0"/>
                <a:ea typeface="宋体" charset="0"/>
              </a:rPr>
              <a:t>返回后，立即调用</a:t>
            </a:r>
            <a:r>
              <a:rPr lang="en-US" altLang="zh-CN" sz="2800" dirty="0">
                <a:latin typeface="宋体" charset="0"/>
                <a:ea typeface="宋体" charset="0"/>
              </a:rPr>
              <a:t>exec</a:t>
            </a:r>
            <a:r>
              <a:rPr lang="zh-CN" altLang="en-US" sz="2800" dirty="0">
                <a:latin typeface="宋体" charset="0"/>
                <a:ea typeface="宋体" charset="0"/>
              </a:rPr>
              <a:t>执行另外一个程序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064500" y="221333"/>
            <a:ext cx="41274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9035797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514" name="Rectangle 2"/>
          <p:cNvSpPr>
            <a:spLocks noGrp="1" noChangeArrowheads="1"/>
          </p:cNvSpPr>
          <p:nvPr>
            <p:ph type="title"/>
          </p:nvPr>
        </p:nvSpPr>
        <p:spPr>
          <a:xfrm>
            <a:off x="2457450" y="0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等待子进程执行</a:t>
            </a:r>
            <a:r>
              <a:rPr lang="zh-CN" altLang="en-US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结束</a:t>
            </a:r>
            <a:endParaRPr lang="zh-CN" altLang="en-US" dirty="0">
              <a:effectLst>
                <a:outerShdw blurRad="38100" dist="38100" dir="2700000" algn="tl">
                  <a:srgbClr val="DDDDDD"/>
                </a:outerShdw>
              </a:effectLst>
              <a:latin typeface="宋体" charset="0"/>
              <a:ea typeface="黑体" charset="0"/>
            </a:endParaRPr>
          </a:p>
        </p:txBody>
      </p:sp>
      <p:sp>
        <p:nvSpPr>
          <p:cNvPr id="61443" name="Rectangle 3"/>
          <p:cNvSpPr>
            <a:spLocks noGrp="1" noChangeArrowheads="1"/>
          </p:cNvSpPr>
          <p:nvPr>
            <p:ph idx="1"/>
          </p:nvPr>
        </p:nvSpPr>
        <p:spPr>
          <a:xfrm>
            <a:off x="933451" y="1803401"/>
            <a:ext cx="10318749" cy="4418013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3200" dirty="0">
                <a:latin typeface="宋体" charset="0"/>
                <a:ea typeface="黑体" charset="0"/>
              </a:rPr>
              <a:t>当一个进程终止（正常终止或异常终止）时，内核就向其父进程发送</a:t>
            </a:r>
            <a:r>
              <a:rPr lang="en-US" altLang="zh-CN" sz="3200" dirty="0">
                <a:latin typeface="宋体" charset="0"/>
                <a:ea typeface="黑体" charset="0"/>
              </a:rPr>
              <a:t>SIGCHLD</a:t>
            </a:r>
            <a:r>
              <a:rPr lang="zh-CN" altLang="en-US" sz="3200" dirty="0">
                <a:latin typeface="宋体" charset="0"/>
                <a:ea typeface="黑体" charset="0"/>
              </a:rPr>
              <a:t>信号</a:t>
            </a:r>
          </a:p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3200" dirty="0">
                <a:latin typeface="宋体" charset="0"/>
                <a:ea typeface="黑体" charset="0"/>
              </a:rPr>
              <a:t>父进程可以选择忽略该信号，也可以提供信号处理函数</a:t>
            </a:r>
          </a:p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3200" dirty="0">
                <a:latin typeface="宋体" charset="0"/>
                <a:ea typeface="黑体" charset="0"/>
              </a:rPr>
              <a:t>系统的默认处理方式：忽略该信号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985000" y="221333"/>
            <a:ext cx="52069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7405363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562" name="Rectangle 2"/>
          <p:cNvSpPr>
            <a:spLocks noGrp="1" noChangeArrowheads="1"/>
          </p:cNvSpPr>
          <p:nvPr>
            <p:ph type="title"/>
          </p:nvPr>
        </p:nvSpPr>
        <p:spPr>
          <a:xfrm>
            <a:off x="2673350" y="-24485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 err="1">
                <a:latin typeface="SimHei" charset="-122"/>
                <a:ea typeface="SimHei" charset="-122"/>
                <a:cs typeface="SimHei" charset="-122"/>
              </a:rPr>
              <a:t>wait函数</a:t>
            </a:r>
            <a:endParaRPr lang="en-US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62467" name="Rectangle 3"/>
          <p:cNvSpPr>
            <a:spLocks noGrp="1" noChangeArrowheads="1"/>
          </p:cNvSpPr>
          <p:nvPr>
            <p:ph idx="1"/>
          </p:nvPr>
        </p:nvSpPr>
        <p:spPr>
          <a:xfrm>
            <a:off x="1068388" y="1281783"/>
            <a:ext cx="10147300" cy="4913312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>
                <a:latin typeface="宋体" charset="0"/>
                <a:ea typeface="黑体" charset="0"/>
              </a:rPr>
              <a:t>wait</a:t>
            </a:r>
            <a:r>
              <a:rPr lang="zh-CN" altLang="en-US" sz="2800" dirty="0" smtClean="0">
                <a:latin typeface="宋体" charset="0"/>
                <a:ea typeface="黑体" charset="0"/>
              </a:rPr>
              <a:t>函数可用于</a:t>
            </a:r>
            <a:r>
              <a:rPr lang="zh-CN" altLang="en-US" sz="2800" dirty="0" smtClean="0">
                <a:solidFill>
                  <a:srgbClr val="FF0000"/>
                </a:solidFill>
                <a:latin typeface="宋体" charset="0"/>
                <a:ea typeface="黑体" charset="0"/>
              </a:rPr>
              <a:t>等待子进程</a:t>
            </a:r>
            <a:r>
              <a:rPr lang="zh-CN" altLang="en-US" sz="2800" dirty="0" smtClean="0">
                <a:latin typeface="宋体" charset="0"/>
                <a:ea typeface="黑体" charset="0"/>
              </a:rPr>
              <a:t>以及</a:t>
            </a:r>
            <a:r>
              <a:rPr lang="zh-CN" altLang="en-US" sz="2800" dirty="0" smtClean="0">
                <a:solidFill>
                  <a:srgbClr val="FF0000"/>
                </a:solidFill>
                <a:latin typeface="宋体" charset="0"/>
                <a:ea typeface="黑体" charset="0"/>
              </a:rPr>
              <a:t>获</a:t>
            </a:r>
            <a:r>
              <a:rPr lang="zh-CN" altLang="en-US" sz="2800" dirty="0">
                <a:solidFill>
                  <a:srgbClr val="FF0000"/>
                </a:solidFill>
                <a:latin typeface="宋体" charset="0"/>
                <a:ea typeface="黑体" charset="0"/>
              </a:rPr>
              <a:t>取子进程的终止状态</a:t>
            </a:r>
          </a:p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函数原型</a:t>
            </a: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宋体" charset="0"/>
              </a:rPr>
              <a:t>pid_t</a:t>
            </a:r>
            <a:r>
              <a:rPr lang="en-US" altLang="zh-CN" sz="2800" dirty="0">
                <a:latin typeface="宋体" charset="0"/>
                <a:ea typeface="宋体" charset="0"/>
              </a:rPr>
              <a:t> wait(</a:t>
            </a:r>
            <a:r>
              <a:rPr lang="en-US" altLang="zh-CN" sz="2800" dirty="0" err="1">
                <a:latin typeface="宋体" charset="0"/>
                <a:ea typeface="宋体" charset="0"/>
              </a:rPr>
              <a:t>int</a:t>
            </a:r>
            <a:r>
              <a:rPr lang="en-US" altLang="zh-CN" sz="2800" dirty="0">
                <a:latin typeface="宋体" charset="0"/>
                <a:ea typeface="宋体" charset="0"/>
              </a:rPr>
              <a:t> *</a:t>
            </a:r>
            <a:r>
              <a:rPr lang="en-US" altLang="zh-CN" sz="2800" dirty="0" err="1">
                <a:latin typeface="宋体" charset="0"/>
                <a:ea typeface="宋体" charset="0"/>
              </a:rPr>
              <a:t>statloc</a:t>
            </a:r>
            <a:r>
              <a:rPr lang="en-US" altLang="zh-CN" sz="2800" dirty="0">
                <a:latin typeface="宋体" charset="0"/>
                <a:ea typeface="宋体" charset="0"/>
              </a:rPr>
              <a:t>);</a:t>
            </a:r>
            <a:r>
              <a:rPr lang="zh-CN" altLang="en-US" sz="2800" dirty="0">
                <a:latin typeface="宋体" charset="0"/>
                <a:ea typeface="宋体" charset="0"/>
              </a:rPr>
              <a:t>（</a:t>
            </a:r>
            <a:r>
              <a:rPr lang="en-US" altLang="zh-CN" sz="2800" dirty="0">
                <a:latin typeface="宋体" charset="0"/>
                <a:ea typeface="宋体" charset="0"/>
              </a:rPr>
              <a:t>sys/</a:t>
            </a:r>
            <a:r>
              <a:rPr lang="en-US" altLang="zh-CN" sz="2800" dirty="0" err="1">
                <a:latin typeface="宋体" charset="0"/>
                <a:ea typeface="宋体" charset="0"/>
              </a:rPr>
              <a:t>wait.h</a:t>
            </a:r>
            <a:r>
              <a:rPr lang="zh-CN" altLang="en-US" sz="2800" dirty="0">
                <a:latin typeface="宋体" charset="0"/>
                <a:ea typeface="宋体" charset="0"/>
              </a:rPr>
              <a:t>）</a:t>
            </a:r>
            <a:endParaRPr lang="en-US" altLang="zh-CN" sz="2800" dirty="0">
              <a:latin typeface="宋体" charset="0"/>
              <a:ea typeface="宋体" charset="0"/>
            </a:endParaRPr>
          </a:p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参数与返回值</a:t>
            </a: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宋体" charset="0"/>
              </a:rPr>
              <a:t>statloc</a:t>
            </a:r>
            <a:r>
              <a:rPr lang="zh-CN" altLang="en-US" sz="2800" dirty="0">
                <a:latin typeface="宋体" charset="0"/>
                <a:ea typeface="宋体" charset="0"/>
              </a:rPr>
              <a:t>：可用于存放子进程的终止状态</a:t>
            </a: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返回值：若成功返回终止子进程</a:t>
            </a:r>
            <a:r>
              <a:rPr lang="en-US" altLang="zh-CN" sz="2800" dirty="0">
                <a:latin typeface="宋体" charset="0"/>
                <a:ea typeface="宋体" charset="0"/>
              </a:rPr>
              <a:t>ID</a:t>
            </a:r>
            <a:r>
              <a:rPr lang="zh-CN" altLang="en-US" sz="2800" dirty="0">
                <a:latin typeface="宋体" charset="0"/>
                <a:ea typeface="宋体" charset="0"/>
              </a:rPr>
              <a:t>，出错返回</a:t>
            </a:r>
            <a:r>
              <a:rPr lang="en-US" altLang="zh-CN" sz="2800" dirty="0">
                <a:latin typeface="宋体" charset="0"/>
                <a:ea typeface="宋体" charset="0"/>
              </a:rPr>
              <a:t>-1</a:t>
            </a:r>
          </a:p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zh-CN" sz="2800" dirty="0">
              <a:latin typeface="宋体" charset="0"/>
              <a:ea typeface="黑体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902200" y="221333"/>
            <a:ext cx="72897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2239958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739776" y="1158448"/>
            <a:ext cx="10475912" cy="5344623"/>
          </a:xfrm>
        </p:spPr>
        <p:txBody>
          <a:bodyPr vert="horz" lIns="0" tIns="10972" rIns="0" bIns="0" rtlCol="0">
            <a:normAutofit lnSpcReduction="10000"/>
          </a:bodyPr>
          <a:lstStyle/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参数</a:t>
            </a:r>
            <a:r>
              <a:rPr lang="en-US" altLang="zh-CN" sz="2800" dirty="0" err="1">
                <a:latin typeface="宋体" charset="0"/>
                <a:ea typeface="黑体" charset="0"/>
              </a:rPr>
              <a:t>statloc</a:t>
            </a:r>
            <a:endParaRPr lang="en-US" altLang="zh-CN" sz="2800" dirty="0">
              <a:latin typeface="宋体" charset="0"/>
              <a:ea typeface="黑体" charset="0"/>
            </a:endParaRP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宋体" charset="0"/>
              </a:rPr>
              <a:t>statloc</a:t>
            </a:r>
            <a:r>
              <a:rPr lang="zh-CN" altLang="en-US" sz="2800" dirty="0">
                <a:latin typeface="宋体" charset="0"/>
                <a:ea typeface="宋体" charset="0"/>
              </a:rPr>
              <a:t>可以为</a:t>
            </a:r>
            <a:r>
              <a:rPr lang="en-US" altLang="zh-CN" sz="2800" dirty="0">
                <a:latin typeface="宋体" charset="0"/>
                <a:ea typeface="宋体" charset="0"/>
              </a:rPr>
              <a:t>NULL</a:t>
            </a:r>
            <a:r>
              <a:rPr lang="zh-CN" altLang="en-US" sz="2800" dirty="0">
                <a:latin typeface="宋体" charset="0"/>
                <a:ea typeface="宋体" charset="0"/>
              </a:rPr>
              <a:t>，表明父进程不需要了解子进程的终止状态，而是为了防止子进程成为僵尸进程，或者因为同步原因需等待子进程结束。</a:t>
            </a: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若</a:t>
            </a:r>
            <a:r>
              <a:rPr lang="en-US" altLang="zh-CN" sz="2800" dirty="0" err="1">
                <a:latin typeface="宋体" charset="0"/>
                <a:ea typeface="宋体" charset="0"/>
              </a:rPr>
              <a:t>statloc</a:t>
            </a:r>
            <a:r>
              <a:rPr lang="zh-CN" altLang="en-US" sz="2800" dirty="0">
                <a:latin typeface="宋体" charset="0"/>
                <a:ea typeface="宋体" charset="0"/>
              </a:rPr>
              <a:t>不是空指针，则进程终止状态就存放在它指向的存储单元中</a:t>
            </a:r>
          </a:p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黑体" charset="0"/>
              </a:rPr>
              <a:t>statloc</a:t>
            </a:r>
            <a:r>
              <a:rPr lang="zh-CN" altLang="en-US" sz="2800" dirty="0">
                <a:latin typeface="宋体" charset="0"/>
                <a:ea typeface="黑体" charset="0"/>
              </a:rPr>
              <a:t>指向的存储区域中存放了诸多信息，可以通过系统提供的宏来快速判断子进程的终止状态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876800" y="221333"/>
            <a:ext cx="73151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2673350" y="-24485"/>
            <a:ext cx="8542338" cy="1060450"/>
          </a:xfrm>
          <a:prstGeom prst="rect">
            <a:avLst/>
          </a:prstGeom>
        </p:spPr>
        <p:txBody>
          <a:bodyPr vert="horz" lIns="0" tIns="15087" rIns="0" bIns="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smtClean="0">
                <a:latin typeface="SimHei" charset="-122"/>
                <a:ea typeface="SimHei" charset="-122"/>
                <a:cs typeface="SimHei" charset="-122"/>
              </a:rPr>
              <a:t>wait函数</a:t>
            </a:r>
            <a:endParaRPr lang="en-US" dirty="0">
              <a:latin typeface="SimHei" charset="-122"/>
              <a:ea typeface="SimHei" charset="-122"/>
              <a:cs typeface="Sim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5177419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706" name="Rectangle 2"/>
          <p:cNvSpPr>
            <a:spLocks noGrp="1" noChangeArrowheads="1"/>
          </p:cNvSpPr>
          <p:nvPr>
            <p:ph type="title"/>
          </p:nvPr>
        </p:nvSpPr>
        <p:spPr>
          <a:xfrm>
            <a:off x="2482850" y="-24485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判断子进程终止状态种类的宏</a:t>
            </a:r>
          </a:p>
        </p:txBody>
      </p:sp>
      <p:graphicFrame>
        <p:nvGraphicFramePr>
          <p:cNvPr id="584751" name="Group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974114765"/>
              </p:ext>
            </p:extLst>
          </p:nvPr>
        </p:nvGraphicFramePr>
        <p:xfrm>
          <a:off x="1652588" y="1281783"/>
          <a:ext cx="8818562" cy="4874918"/>
        </p:xfrm>
        <a:graphic>
          <a:graphicData uri="http://schemas.openxmlformats.org/drawingml/2006/table">
            <a:tbl>
              <a:tblPr/>
              <a:tblGrid>
                <a:gridCol w="2663825"/>
                <a:gridCol w="6154737"/>
              </a:tblGrid>
              <a:tr h="339724">
                <a:tc>
                  <a:txBody>
                    <a:bodyPr/>
                    <a:lstStyle/>
                    <a:p>
                      <a:pPr marL="0" marR="0" lvl="0" indent="0" algn="ctr" defTabSz="449263" rtl="0" eaLnBrk="1" fontAlgn="base" latinLnBrk="0" hangingPunct="1">
                        <a:lnSpc>
                          <a:spcPct val="98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  <a:tab pos="9410700" algn="l"/>
                        </a:tabLst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宏</a:t>
                      </a:r>
                    </a:p>
                  </a:txBody>
                  <a:tcPr marL="82945" marR="82945" marT="6171" marB="41476" anchor="ctr" horzOverflow="overflow">
                    <a:lnL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49263" rtl="0" eaLnBrk="1" fontAlgn="base" latinLnBrk="0" hangingPunct="1">
                        <a:lnSpc>
                          <a:spcPct val="98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  <a:tab pos="9410700" algn="l"/>
                        </a:tabLst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说明</a:t>
                      </a:r>
                    </a:p>
                  </a:txBody>
                  <a:tcPr marL="82945" marR="82945" marT="6171" marB="41476" anchor="ctr" horzOverflow="overflow">
                    <a:lnL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CC"/>
                    </a:solidFill>
                  </a:tcPr>
                </a:tc>
              </a:tr>
              <a:tr h="1195388">
                <a:tc>
                  <a:txBody>
                    <a:bodyPr/>
                    <a:lstStyle/>
                    <a:p>
                      <a:pPr marL="0" marR="0" lvl="0" indent="0" algn="ctr" defTabSz="449263" rtl="0" eaLnBrk="1" fontAlgn="base" latinLnBrk="0" hangingPunct="1">
                        <a:lnSpc>
                          <a:spcPct val="98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  <a:tab pos="9410700" algn="l"/>
                        </a:tabLst>
                      </a:pP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WIFEXITED(</a:t>
                      </a:r>
                      <a:r>
                        <a:rPr kumimoji="1" lang="en-US" altLang="zh-CN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statloc</a:t>
                      </a:r>
                      <a:r>
                        <a:rPr kumimoji="1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)</a:t>
                      </a:r>
                    </a:p>
                  </a:txBody>
                  <a:tcPr marL="82945" marR="82945" marT="6171" marB="41476" anchor="ctr" horzOverflow="overflow">
                    <a:lnL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98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  <a:tab pos="9410700" algn="l"/>
                        </a:tabLst>
                      </a:pP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当子进程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正常终止</a:t>
                      </a: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时该宏为真，对于这种情况可进一步执行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WEXITSTATUS(statloc)</a:t>
                      </a: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，获取子进程传递给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exit</a:t>
                      </a: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、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_exit</a:t>
                      </a: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、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_Exit</a:t>
                      </a: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参数的低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8</a:t>
                      </a: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位</a:t>
                      </a:r>
                    </a:p>
                  </a:txBody>
                  <a:tcPr marL="82945" marR="82945" marT="6171" marB="41476" anchor="ctr" horzOverflow="overflow">
                    <a:lnL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FF"/>
                    </a:solidFill>
                  </a:tcPr>
                </a:tc>
              </a:tr>
              <a:tr h="1152525">
                <a:tc>
                  <a:txBody>
                    <a:bodyPr/>
                    <a:lstStyle/>
                    <a:p>
                      <a:pPr marL="0" marR="0" lvl="0" indent="0" algn="ctr" defTabSz="449263" rtl="0" eaLnBrk="1" fontAlgn="base" latinLnBrk="0" hangingPunct="1">
                        <a:lnSpc>
                          <a:spcPct val="98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  <a:tab pos="9410700" algn="l"/>
                        </a:tabLst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WIFSIGNALED(statloc)</a:t>
                      </a:r>
                    </a:p>
                  </a:txBody>
                  <a:tcPr marL="82945" marR="82945" marT="6171" marB="41476" anchor="ctr" horzOverflow="overflow">
                    <a:lnL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98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  <a:tab pos="9410700" algn="l"/>
                        </a:tabLst>
                      </a:pP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当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子进程</a:t>
                      </a: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异常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终止</a:t>
                      </a: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时该宏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为真</a:t>
                      </a: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，对于这种情况可进一步执行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WTERMSTG(statloc)</a:t>
                      </a: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，获取使子进程终止的信号编号</a:t>
                      </a:r>
                    </a:p>
                  </a:txBody>
                  <a:tcPr marL="82945" marR="82945" marT="6171" marB="41476" anchor="ctr" horzOverflow="overflow">
                    <a:lnL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CCFF"/>
                    </a:solidFill>
                  </a:tcPr>
                </a:tc>
              </a:tr>
              <a:tr h="1152525">
                <a:tc>
                  <a:txBody>
                    <a:bodyPr/>
                    <a:lstStyle/>
                    <a:p>
                      <a:pPr marL="0" marR="0" lvl="0" indent="0" algn="ctr" defTabSz="449263" rtl="0" eaLnBrk="1" fontAlgn="base" latinLnBrk="0" hangingPunct="1">
                        <a:lnSpc>
                          <a:spcPct val="98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  <a:tab pos="9410700" algn="l"/>
                        </a:tabLst>
                      </a:pPr>
                      <a:r>
                        <a:rPr kumimoji="1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WIFSTOPPED(statloc)</a:t>
                      </a:r>
                    </a:p>
                  </a:txBody>
                  <a:tcPr marL="82945" marR="82945" marT="6171" marB="41476" anchor="ctr" horzOverflow="overflow">
                    <a:lnL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98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  <a:tab pos="9410700" algn="l"/>
                        </a:tabLst>
                      </a:pP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当子进程暂停时该宏为真，对于这种情况可进一步执行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WSTOPSIG(statloc)</a:t>
                      </a: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，获取使子进程暂停的信号编号</a:t>
                      </a:r>
                    </a:p>
                  </a:txBody>
                  <a:tcPr marL="82945" marR="82945" marT="6171" marB="41476" anchor="ctr" horzOverflow="overflow">
                    <a:lnL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99FF"/>
                    </a:solidFill>
                  </a:tcPr>
                </a:tc>
              </a:tr>
              <a:tr h="968375">
                <a:tc>
                  <a:txBody>
                    <a:bodyPr/>
                    <a:lstStyle/>
                    <a:p>
                      <a:pPr marL="0" marR="0" lvl="0" indent="0" algn="ctr" defTabSz="449263" rtl="0" eaLnBrk="1" fontAlgn="base" latinLnBrk="0" hangingPunct="1">
                        <a:lnSpc>
                          <a:spcPct val="98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  <a:tab pos="9410700" algn="l"/>
                        </a:tabLst>
                      </a:pPr>
                      <a:r>
                        <a:rPr kumimoji="1" lang="en-US" altLang="zh-CN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WIFCONTINUED(statloc)</a:t>
                      </a:r>
                    </a:p>
                  </a:txBody>
                  <a:tcPr marL="82945" marR="82945" marT="6171" marB="41476" anchor="ctr" horzOverflow="overflow">
                    <a:lnL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49263" rtl="0" eaLnBrk="1" fontAlgn="base" latinLnBrk="0" hangingPunct="1">
                        <a:lnSpc>
                          <a:spcPct val="98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charset="0"/>
                        <a:buNone/>
                        <a:tabLst>
                          <a:tab pos="723900" algn="l"/>
                          <a:tab pos="1447800" algn="l"/>
                          <a:tab pos="2171700" algn="l"/>
                          <a:tab pos="2895600" algn="l"/>
                          <a:tab pos="3619500" algn="l"/>
                          <a:tab pos="4343400" algn="l"/>
                          <a:tab pos="5067300" algn="l"/>
                          <a:tab pos="5791200" algn="l"/>
                          <a:tab pos="6515100" algn="l"/>
                          <a:tab pos="7239000" algn="l"/>
                          <a:tab pos="7962900" algn="l"/>
                          <a:tab pos="8686800" algn="l"/>
                          <a:tab pos="9410700" algn="l"/>
                        </a:tabLst>
                      </a:pPr>
                      <a:r>
                        <a:rPr kumimoji="1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itstream Vera Sans" charset="0"/>
                          <a:ea typeface="宋体" charset="0"/>
                          <a:cs typeface="宋体" charset="0"/>
                        </a:rPr>
                        <a:t>若子进程在作业控制暂停后已经继续则该宏为真</a:t>
                      </a:r>
                    </a:p>
                  </a:txBody>
                  <a:tcPr marL="82945" marR="82945" marT="6171" marB="41476" anchor="ctr" horzOverflow="overflow">
                    <a:lnL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CCFF"/>
                    </a:solidFill>
                  </a:tcPr>
                </a:tc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105900" y="221333"/>
            <a:ext cx="30860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0849224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9600" dirty="0" smtClean="0"/>
              <a:t>ftp://192.168.6.8</a:t>
            </a:r>
            <a:endParaRPr lang="zh-CN" altLang="en-US" sz="9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9" name="Rectangle 3"/>
          <p:cNvSpPr>
            <a:spLocks noGrp="1" noChangeArrowheads="1"/>
          </p:cNvSpPr>
          <p:nvPr>
            <p:ph idx="1"/>
          </p:nvPr>
        </p:nvSpPr>
        <p:spPr>
          <a:xfrm>
            <a:off x="814389" y="1281783"/>
            <a:ext cx="10221911" cy="4852988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>
                <a:latin typeface="宋体" charset="0"/>
                <a:ea typeface="黑体" charset="0"/>
              </a:rPr>
              <a:t>调用</a:t>
            </a:r>
            <a:r>
              <a:rPr lang="en-US" altLang="zh-CN" sz="2800" dirty="0">
                <a:latin typeface="宋体" charset="0"/>
                <a:ea typeface="黑体" charset="0"/>
              </a:rPr>
              <a:t>wait</a:t>
            </a:r>
            <a:r>
              <a:rPr lang="zh-CN" altLang="en-US" sz="2800" dirty="0">
                <a:latin typeface="宋体" charset="0"/>
                <a:ea typeface="黑体" charset="0"/>
              </a:rPr>
              <a:t>函数之后，进程可能出现的情况</a:t>
            </a: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如果所有子进程都还在运行，则阻塞父进程执行，进入等待状态，直到有一个子进程终止，</a:t>
            </a:r>
            <a:r>
              <a:rPr lang="en-US" altLang="zh-CN" sz="2800" dirty="0">
                <a:latin typeface="宋体" charset="0"/>
                <a:ea typeface="宋体" charset="0"/>
              </a:rPr>
              <a:t>wait</a:t>
            </a:r>
            <a:r>
              <a:rPr lang="zh-CN" altLang="en-US" sz="2800" dirty="0">
                <a:latin typeface="宋体" charset="0"/>
                <a:ea typeface="宋体" charset="0"/>
              </a:rPr>
              <a:t>函数才返回</a:t>
            </a: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如果已经有子进程进入终止状态并等待父进程获取其终止状态，则</a:t>
            </a:r>
            <a:r>
              <a:rPr lang="en-US" altLang="zh-CN" sz="2800" dirty="0">
                <a:latin typeface="宋体" charset="0"/>
                <a:ea typeface="宋体" charset="0"/>
              </a:rPr>
              <a:t>wait</a:t>
            </a:r>
            <a:r>
              <a:rPr lang="zh-CN" altLang="en-US" sz="2800" dirty="0">
                <a:latin typeface="宋体" charset="0"/>
                <a:ea typeface="宋体" charset="0"/>
              </a:rPr>
              <a:t>函数会立即返回</a:t>
            </a: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若进程没有任何子进程，则立即出错返回</a:t>
            </a:r>
            <a:r>
              <a:rPr lang="en-US" altLang="zh-CN" sz="2800" dirty="0">
                <a:latin typeface="宋体" charset="0"/>
                <a:ea typeface="宋体" charset="0"/>
              </a:rPr>
              <a:t>-1</a:t>
            </a:r>
            <a:endParaRPr lang="zh-CN" altLang="en-US" sz="2800" dirty="0">
              <a:latin typeface="宋体" charset="0"/>
              <a:ea typeface="宋体" charset="0"/>
            </a:endParaRPr>
          </a:p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注意：若接收到信号</a:t>
            </a:r>
            <a:r>
              <a:rPr lang="en-US" altLang="zh-CN" sz="2800" dirty="0">
                <a:latin typeface="宋体" charset="0"/>
                <a:ea typeface="黑体" charset="0"/>
              </a:rPr>
              <a:t>SIGCHLD</a:t>
            </a:r>
            <a:r>
              <a:rPr lang="zh-CN" altLang="en-US" sz="2800" dirty="0">
                <a:latin typeface="宋体" charset="0"/>
                <a:ea typeface="黑体" charset="0"/>
              </a:rPr>
              <a:t>后，再调用</a:t>
            </a:r>
            <a:r>
              <a:rPr lang="en-US" altLang="zh-CN" sz="2800" dirty="0">
                <a:latin typeface="宋体" charset="0"/>
                <a:ea typeface="黑体" charset="0"/>
              </a:rPr>
              <a:t>wait</a:t>
            </a:r>
            <a:r>
              <a:rPr lang="zh-CN" altLang="en-US" sz="2800" dirty="0">
                <a:latin typeface="宋体" charset="0"/>
                <a:ea typeface="黑体" charset="0"/>
              </a:rPr>
              <a:t>，</a:t>
            </a:r>
            <a:r>
              <a:rPr lang="en-US" altLang="zh-CN" sz="2800" dirty="0">
                <a:latin typeface="宋体" charset="0"/>
                <a:ea typeface="黑体" charset="0"/>
              </a:rPr>
              <a:t>wait</a:t>
            </a:r>
            <a:r>
              <a:rPr lang="zh-CN" altLang="en-US" sz="2800" dirty="0">
                <a:latin typeface="宋体" charset="0"/>
                <a:ea typeface="黑体" charset="0"/>
              </a:rPr>
              <a:t>会立即返回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686300" y="221333"/>
            <a:ext cx="75056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2673350" y="-24485"/>
            <a:ext cx="8542338" cy="1060450"/>
          </a:xfrm>
          <a:prstGeom prst="rect">
            <a:avLst/>
          </a:prstGeom>
        </p:spPr>
        <p:txBody>
          <a:bodyPr vert="horz" lIns="0" tIns="15087" rIns="0" bIns="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smtClean="0">
                <a:latin typeface="SimHei" charset="-122"/>
                <a:ea typeface="SimHei" charset="-122"/>
                <a:cs typeface="SimHei" charset="-122"/>
              </a:rPr>
              <a:t>wait函数</a:t>
            </a:r>
            <a:endParaRPr lang="en-US" dirty="0">
              <a:latin typeface="SimHei" charset="-122"/>
              <a:ea typeface="SimHei" charset="-122"/>
              <a:cs typeface="Sim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1947259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>
          <a:xfrm>
            <a:off x="2598738" y="43533"/>
            <a:ext cx="10972800" cy="990600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黑体" charset="0"/>
              </a:rPr>
              <a:t>示例代码：等待特定子进程执行终止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idx="1"/>
          </p:nvPr>
        </p:nvSpPr>
        <p:spPr>
          <a:xfrm>
            <a:off x="817562" y="967948"/>
            <a:ext cx="10904538" cy="5823867"/>
          </a:xfrm>
        </p:spPr>
        <p:txBody>
          <a:bodyPr>
            <a:normAutofit/>
          </a:bodyPr>
          <a:lstStyle/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 err="1">
                <a:latin typeface="Arial" charset="0"/>
                <a:ea typeface="黑体" charset="0"/>
              </a:rPr>
              <a:t>int</a:t>
            </a:r>
            <a:r>
              <a:rPr lang="en-US" altLang="zh-CN" dirty="0">
                <a:latin typeface="Arial" charset="0"/>
                <a:ea typeface="黑体" charset="0"/>
              </a:rPr>
              <a:t> main (void) {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</a:t>
            </a:r>
            <a:r>
              <a:rPr lang="en-US" altLang="zh-CN" dirty="0" err="1">
                <a:latin typeface="Arial" charset="0"/>
                <a:ea typeface="黑体" charset="0"/>
              </a:rPr>
              <a:t>pid_t</a:t>
            </a:r>
            <a:r>
              <a:rPr lang="en-US" altLang="zh-CN" dirty="0">
                <a:latin typeface="Arial" charset="0"/>
                <a:ea typeface="黑体" charset="0"/>
              </a:rPr>
              <a:t> </a:t>
            </a:r>
            <a:r>
              <a:rPr lang="en-US" altLang="zh-CN" dirty="0" err="1">
                <a:latin typeface="Arial" charset="0"/>
                <a:ea typeface="黑体" charset="0"/>
              </a:rPr>
              <a:t>childpid</a:t>
            </a:r>
            <a:r>
              <a:rPr lang="en-US" altLang="zh-CN" dirty="0">
                <a:latin typeface="Arial" charset="0"/>
                <a:ea typeface="黑体" charset="0"/>
              </a:rPr>
              <a:t>;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</a:t>
            </a:r>
            <a:r>
              <a:rPr lang="en-US" altLang="zh-CN" dirty="0" err="1">
                <a:latin typeface="Arial" charset="0"/>
                <a:ea typeface="黑体" charset="0"/>
              </a:rPr>
              <a:t>childpid</a:t>
            </a:r>
            <a:r>
              <a:rPr lang="en-US" altLang="zh-CN" dirty="0">
                <a:latin typeface="Arial" charset="0"/>
                <a:ea typeface="黑体" charset="0"/>
              </a:rPr>
              <a:t> = fork();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if (</a:t>
            </a:r>
            <a:r>
              <a:rPr lang="en-US" altLang="zh-CN" dirty="0" err="1">
                <a:latin typeface="Arial" charset="0"/>
                <a:ea typeface="黑体" charset="0"/>
              </a:rPr>
              <a:t>childpid</a:t>
            </a:r>
            <a:r>
              <a:rPr lang="en-US" altLang="zh-CN" dirty="0">
                <a:latin typeface="Arial" charset="0"/>
                <a:ea typeface="黑体" charset="0"/>
              </a:rPr>
              <a:t> == -1) {return 1;   }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if (</a:t>
            </a:r>
            <a:r>
              <a:rPr lang="en-US" altLang="zh-CN" dirty="0" err="1">
                <a:latin typeface="Arial" charset="0"/>
                <a:ea typeface="黑体" charset="0"/>
              </a:rPr>
              <a:t>childpid</a:t>
            </a:r>
            <a:r>
              <a:rPr lang="en-US" altLang="zh-CN" dirty="0">
                <a:latin typeface="Arial" charset="0"/>
                <a:ea typeface="黑体" charset="0"/>
              </a:rPr>
              <a:t> == 0)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   </a:t>
            </a:r>
            <a:r>
              <a:rPr lang="en-US" altLang="zh-CN" dirty="0" err="1">
                <a:latin typeface="Arial" charset="0"/>
                <a:ea typeface="黑体" charset="0"/>
              </a:rPr>
              <a:t>printf</a:t>
            </a:r>
            <a:r>
              <a:rPr lang="en-US" altLang="zh-CN" dirty="0">
                <a:latin typeface="Arial" charset="0"/>
                <a:ea typeface="黑体" charset="0"/>
              </a:rPr>
              <a:t>("I am child %</a:t>
            </a:r>
            <a:r>
              <a:rPr lang="en-US" altLang="zh-CN" dirty="0" err="1">
                <a:latin typeface="Arial" charset="0"/>
                <a:ea typeface="黑体" charset="0"/>
              </a:rPr>
              <a:t>ld</a:t>
            </a:r>
            <a:r>
              <a:rPr lang="en-US" altLang="zh-CN" dirty="0">
                <a:latin typeface="Arial" charset="0"/>
                <a:ea typeface="黑体" charset="0"/>
              </a:rPr>
              <a:t>\n", (long)</a:t>
            </a:r>
            <a:r>
              <a:rPr lang="en-US" altLang="zh-CN" dirty="0" err="1">
                <a:latin typeface="Arial" charset="0"/>
                <a:ea typeface="黑体" charset="0"/>
              </a:rPr>
              <a:t>getpid</a:t>
            </a:r>
            <a:r>
              <a:rPr lang="en-US" altLang="zh-CN" dirty="0">
                <a:latin typeface="Arial" charset="0"/>
                <a:ea typeface="黑体" charset="0"/>
              </a:rPr>
              <a:t>());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else if (wait(NULL) != </a:t>
            </a:r>
            <a:r>
              <a:rPr lang="en-US" altLang="zh-CN" dirty="0" err="1">
                <a:latin typeface="Arial" charset="0"/>
                <a:ea typeface="黑体" charset="0"/>
              </a:rPr>
              <a:t>childpid</a:t>
            </a:r>
            <a:r>
              <a:rPr lang="en-US" altLang="zh-CN" dirty="0">
                <a:latin typeface="Arial" charset="0"/>
                <a:ea typeface="黑体" charset="0"/>
              </a:rPr>
              <a:t>)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   </a:t>
            </a:r>
            <a:r>
              <a:rPr lang="en-US" altLang="zh-CN" dirty="0" err="1">
                <a:latin typeface="Arial" charset="0"/>
                <a:ea typeface="黑体" charset="0"/>
              </a:rPr>
              <a:t>printf</a:t>
            </a:r>
            <a:r>
              <a:rPr lang="en-US" altLang="zh-CN" dirty="0">
                <a:latin typeface="Arial" charset="0"/>
                <a:ea typeface="黑体" charset="0"/>
              </a:rPr>
              <a:t>("A signal must have interrupted the wait!\n");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else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   </a:t>
            </a:r>
            <a:r>
              <a:rPr lang="en-US" altLang="zh-CN" dirty="0" err="1">
                <a:latin typeface="Arial" charset="0"/>
                <a:ea typeface="黑体" charset="0"/>
              </a:rPr>
              <a:t>printf</a:t>
            </a:r>
            <a:r>
              <a:rPr lang="en-US" altLang="zh-CN" dirty="0">
                <a:latin typeface="Arial" charset="0"/>
                <a:ea typeface="黑体" charset="0"/>
              </a:rPr>
              <a:t>("I am parent %</a:t>
            </a:r>
            <a:r>
              <a:rPr lang="en-US" altLang="zh-CN" dirty="0" err="1">
                <a:latin typeface="Arial" charset="0"/>
                <a:ea typeface="黑体" charset="0"/>
              </a:rPr>
              <a:t>ld</a:t>
            </a:r>
            <a:r>
              <a:rPr lang="en-US" altLang="zh-CN" dirty="0">
                <a:latin typeface="Arial" charset="0"/>
                <a:ea typeface="黑体" charset="0"/>
              </a:rPr>
              <a:t> with child %</a:t>
            </a:r>
            <a:r>
              <a:rPr lang="en-US" altLang="zh-CN" dirty="0" err="1">
                <a:latin typeface="Arial" charset="0"/>
                <a:ea typeface="黑体" charset="0"/>
              </a:rPr>
              <a:t>ld</a:t>
            </a:r>
            <a:r>
              <a:rPr lang="en-US" altLang="zh-CN" dirty="0">
                <a:latin typeface="Arial" charset="0"/>
                <a:ea typeface="黑体" charset="0"/>
              </a:rPr>
              <a:t>\n", (long)</a:t>
            </a:r>
            <a:r>
              <a:rPr lang="en-US" altLang="zh-CN" dirty="0" err="1">
                <a:latin typeface="Arial" charset="0"/>
                <a:ea typeface="黑体" charset="0"/>
              </a:rPr>
              <a:t>getpid</a:t>
            </a:r>
            <a:r>
              <a:rPr lang="en-US" altLang="zh-CN" dirty="0" smtClean="0">
                <a:latin typeface="Arial" charset="0"/>
                <a:ea typeface="黑体" charset="0"/>
              </a:rPr>
              <a:t>(), (</a:t>
            </a:r>
            <a:r>
              <a:rPr lang="en-US" altLang="zh-CN" dirty="0">
                <a:latin typeface="Arial" charset="0"/>
                <a:ea typeface="黑体" charset="0"/>
              </a:rPr>
              <a:t>long)</a:t>
            </a:r>
            <a:r>
              <a:rPr lang="en-US" altLang="zh-CN" dirty="0" err="1">
                <a:latin typeface="Arial" charset="0"/>
                <a:ea typeface="黑体" charset="0"/>
              </a:rPr>
              <a:t>childpid</a:t>
            </a:r>
            <a:r>
              <a:rPr lang="en-US" altLang="zh-CN" dirty="0">
                <a:latin typeface="Arial" charset="0"/>
                <a:ea typeface="黑体" charset="0"/>
              </a:rPr>
              <a:t>);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return 0</a:t>
            </a:r>
            <a:r>
              <a:rPr lang="en-US" altLang="zh-CN" dirty="0" smtClean="0">
                <a:latin typeface="Arial" charset="0"/>
                <a:ea typeface="黑体" charset="0"/>
              </a:rPr>
              <a:t>;}</a:t>
            </a:r>
            <a:endParaRPr lang="en-US" altLang="zh-CN" dirty="0">
              <a:latin typeface="Arial" charset="0"/>
              <a:ea typeface="黑体" charset="0"/>
            </a:endParaRP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endParaRPr lang="en-US" altLang="zh-CN" sz="2000" dirty="0">
              <a:latin typeface="Arial" charset="0"/>
              <a:ea typeface="黑体" charset="0"/>
            </a:endParaRP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endParaRPr lang="zh-CN" altLang="en-US" sz="1600" dirty="0">
              <a:latin typeface="Arial" charset="0"/>
              <a:ea typeface="黑体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883900" y="221333"/>
            <a:ext cx="13080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55744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>
          <a:xfrm>
            <a:off x="2514600" y="0"/>
            <a:ext cx="10972800" cy="990600"/>
          </a:xfrm>
        </p:spPr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黑体" charset="0"/>
              </a:rPr>
              <a:t>示例代码：解析子进程终止状态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idx="1"/>
          </p:nvPr>
        </p:nvSpPr>
        <p:spPr>
          <a:xfrm>
            <a:off x="6351" y="990600"/>
            <a:ext cx="12185649" cy="606785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void </a:t>
            </a:r>
            <a:r>
              <a:rPr lang="en-US" altLang="zh-CN" sz="2200" dirty="0" err="1">
                <a:latin typeface="Arial" charset="0"/>
                <a:ea typeface="黑体" charset="0"/>
              </a:rPr>
              <a:t>show_return_status</a:t>
            </a:r>
            <a:r>
              <a:rPr lang="en-US" altLang="zh-CN" sz="2200" dirty="0">
                <a:latin typeface="Arial" charset="0"/>
                <a:ea typeface="黑体" charset="0"/>
              </a:rPr>
              <a:t>(void) {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</a:t>
            </a:r>
            <a:r>
              <a:rPr lang="en-US" altLang="zh-CN" sz="2200" dirty="0" err="1">
                <a:latin typeface="Arial" charset="0"/>
                <a:ea typeface="黑体" charset="0"/>
              </a:rPr>
              <a:t>pid_t</a:t>
            </a:r>
            <a:r>
              <a:rPr lang="en-US" altLang="zh-CN" sz="2200" dirty="0">
                <a:latin typeface="Arial" charset="0"/>
                <a:ea typeface="黑体" charset="0"/>
              </a:rPr>
              <a:t> </a:t>
            </a:r>
            <a:r>
              <a:rPr lang="en-US" altLang="zh-CN" sz="2200" dirty="0" err="1">
                <a:latin typeface="Arial" charset="0"/>
                <a:ea typeface="黑体" charset="0"/>
              </a:rPr>
              <a:t>childpid</a:t>
            </a:r>
            <a:r>
              <a:rPr lang="en-US" altLang="zh-CN" sz="2200" dirty="0">
                <a:latin typeface="Arial" charset="0"/>
                <a:ea typeface="黑体" charset="0"/>
              </a:rPr>
              <a:t>;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</a:t>
            </a:r>
            <a:r>
              <a:rPr lang="en-US" altLang="zh-CN" sz="2200" dirty="0" err="1">
                <a:latin typeface="Arial" charset="0"/>
                <a:ea typeface="黑体" charset="0"/>
              </a:rPr>
              <a:t>int</a:t>
            </a:r>
            <a:r>
              <a:rPr lang="en-US" altLang="zh-CN" sz="2200" dirty="0">
                <a:latin typeface="Arial" charset="0"/>
                <a:ea typeface="黑体" charset="0"/>
              </a:rPr>
              <a:t> status;   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</a:t>
            </a:r>
            <a:r>
              <a:rPr lang="en-US" altLang="zh-CN" sz="2200" dirty="0" err="1">
                <a:latin typeface="Arial" charset="0"/>
                <a:ea typeface="黑体" charset="0"/>
              </a:rPr>
              <a:t>childpid</a:t>
            </a:r>
            <a:r>
              <a:rPr lang="en-US" altLang="zh-CN" sz="2200" dirty="0">
                <a:latin typeface="Arial" charset="0"/>
                <a:ea typeface="黑体" charset="0"/>
              </a:rPr>
              <a:t> = wait(&amp;status);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if (</a:t>
            </a:r>
            <a:r>
              <a:rPr lang="en-US" altLang="zh-CN" sz="2200" dirty="0" err="1">
                <a:latin typeface="Arial" charset="0"/>
                <a:ea typeface="黑体" charset="0"/>
              </a:rPr>
              <a:t>childpid</a:t>
            </a:r>
            <a:r>
              <a:rPr lang="en-US" altLang="zh-CN" sz="2200" dirty="0">
                <a:latin typeface="Arial" charset="0"/>
                <a:ea typeface="黑体" charset="0"/>
              </a:rPr>
              <a:t> == -1) </a:t>
            </a:r>
            <a:r>
              <a:rPr lang="en-US" altLang="zh-CN" sz="2200" dirty="0" err="1">
                <a:latin typeface="Arial" charset="0"/>
                <a:ea typeface="黑体" charset="0"/>
              </a:rPr>
              <a:t>perror</a:t>
            </a:r>
            <a:r>
              <a:rPr lang="en-US" altLang="zh-CN" sz="2200" dirty="0">
                <a:latin typeface="Arial" charset="0"/>
                <a:ea typeface="黑体" charset="0"/>
              </a:rPr>
              <a:t>("Failed to wait for child");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else if (WIFEXITED(status) &amp;&amp; !WEXITSTATUS(status))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   </a:t>
            </a:r>
            <a:r>
              <a:rPr lang="en-US" altLang="zh-CN" sz="2200" dirty="0" err="1">
                <a:latin typeface="Arial" charset="0"/>
                <a:ea typeface="黑体" charset="0"/>
              </a:rPr>
              <a:t>printf</a:t>
            </a:r>
            <a:r>
              <a:rPr lang="en-US" altLang="zh-CN" sz="2200" dirty="0">
                <a:latin typeface="Arial" charset="0"/>
                <a:ea typeface="黑体" charset="0"/>
              </a:rPr>
              <a:t>("Child %</a:t>
            </a:r>
            <a:r>
              <a:rPr lang="en-US" altLang="zh-CN" sz="2200" dirty="0" err="1">
                <a:latin typeface="Arial" charset="0"/>
                <a:ea typeface="黑体" charset="0"/>
              </a:rPr>
              <a:t>ld</a:t>
            </a:r>
            <a:r>
              <a:rPr lang="en-US" altLang="zh-CN" sz="2200" dirty="0">
                <a:latin typeface="Arial" charset="0"/>
                <a:ea typeface="黑体" charset="0"/>
              </a:rPr>
              <a:t> terminated normally\n", (long)</a:t>
            </a:r>
            <a:r>
              <a:rPr lang="en-US" altLang="zh-CN" sz="2200" dirty="0" err="1">
                <a:latin typeface="Arial" charset="0"/>
                <a:ea typeface="黑体" charset="0"/>
              </a:rPr>
              <a:t>childpid</a:t>
            </a:r>
            <a:r>
              <a:rPr lang="en-US" altLang="zh-CN" sz="2200" dirty="0">
                <a:latin typeface="Arial" charset="0"/>
                <a:ea typeface="黑体" charset="0"/>
              </a:rPr>
              <a:t>);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else if (WIFEXITED(status))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   </a:t>
            </a:r>
            <a:r>
              <a:rPr lang="en-US" altLang="zh-CN" sz="2200" dirty="0" err="1">
                <a:latin typeface="Arial" charset="0"/>
                <a:ea typeface="黑体" charset="0"/>
              </a:rPr>
              <a:t>printf</a:t>
            </a:r>
            <a:r>
              <a:rPr lang="en-US" altLang="zh-CN" sz="2200" dirty="0">
                <a:latin typeface="Arial" charset="0"/>
                <a:ea typeface="黑体" charset="0"/>
              </a:rPr>
              <a:t>("Child %</a:t>
            </a:r>
            <a:r>
              <a:rPr lang="en-US" altLang="zh-CN" sz="2200" dirty="0" err="1">
                <a:latin typeface="Arial" charset="0"/>
                <a:ea typeface="黑体" charset="0"/>
              </a:rPr>
              <a:t>ld</a:t>
            </a:r>
            <a:r>
              <a:rPr lang="en-US" altLang="zh-CN" sz="2200" dirty="0">
                <a:latin typeface="Arial" charset="0"/>
                <a:ea typeface="黑体" charset="0"/>
              </a:rPr>
              <a:t> terminated with return status %d\n</a:t>
            </a:r>
            <a:r>
              <a:rPr lang="en-US" altLang="zh-CN" sz="2200" dirty="0" smtClean="0">
                <a:latin typeface="Arial" charset="0"/>
                <a:ea typeface="黑体" charset="0"/>
              </a:rPr>
              <a:t>",(</a:t>
            </a:r>
            <a:r>
              <a:rPr lang="en-US" altLang="zh-CN" sz="2200" dirty="0">
                <a:latin typeface="Arial" charset="0"/>
                <a:ea typeface="黑体" charset="0"/>
              </a:rPr>
              <a:t>long)</a:t>
            </a:r>
            <a:r>
              <a:rPr lang="en-US" altLang="zh-CN" sz="2200" dirty="0" err="1">
                <a:latin typeface="Arial" charset="0"/>
                <a:ea typeface="黑体" charset="0"/>
              </a:rPr>
              <a:t>childpid</a:t>
            </a:r>
            <a:r>
              <a:rPr lang="en-US" altLang="zh-CN" sz="2200" dirty="0">
                <a:latin typeface="Arial" charset="0"/>
                <a:ea typeface="黑体" charset="0"/>
              </a:rPr>
              <a:t>, WEXITSTATUS(status));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else if (WIFSIGNALED(status))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   </a:t>
            </a:r>
            <a:r>
              <a:rPr lang="en-US" altLang="zh-CN" sz="2200" dirty="0" err="1">
                <a:latin typeface="Arial" charset="0"/>
                <a:ea typeface="黑体" charset="0"/>
              </a:rPr>
              <a:t>printf</a:t>
            </a:r>
            <a:r>
              <a:rPr lang="en-US" altLang="zh-CN" sz="2200" dirty="0" smtClean="0">
                <a:latin typeface="Arial" charset="0"/>
                <a:ea typeface="黑体" charset="0"/>
              </a:rPr>
              <a:t>(“Child </a:t>
            </a:r>
            <a:r>
              <a:rPr lang="en-US" altLang="zh-CN" sz="2200" dirty="0">
                <a:latin typeface="Arial" charset="0"/>
                <a:ea typeface="黑体" charset="0"/>
              </a:rPr>
              <a:t>%</a:t>
            </a:r>
            <a:r>
              <a:rPr lang="en-US" altLang="zh-CN" sz="2200" dirty="0" err="1">
                <a:latin typeface="Arial" charset="0"/>
                <a:ea typeface="黑体" charset="0"/>
              </a:rPr>
              <a:t>ld</a:t>
            </a:r>
            <a:r>
              <a:rPr lang="en-US" altLang="zh-CN" sz="2200" dirty="0">
                <a:latin typeface="Arial" charset="0"/>
                <a:ea typeface="黑体" charset="0"/>
              </a:rPr>
              <a:t> terminated due to uncaught signal %</a:t>
            </a:r>
            <a:r>
              <a:rPr lang="en-US" altLang="zh-CN" sz="2200" dirty="0" smtClean="0">
                <a:latin typeface="Arial" charset="0"/>
                <a:ea typeface="黑体" charset="0"/>
              </a:rPr>
              <a:t>d\n”,(long)</a:t>
            </a:r>
            <a:r>
              <a:rPr lang="en-US" altLang="zh-CN" sz="2200" dirty="0" err="1" smtClean="0">
                <a:latin typeface="Arial" charset="0"/>
                <a:ea typeface="黑体" charset="0"/>
              </a:rPr>
              <a:t>childpid,WTERMSIG</a:t>
            </a:r>
            <a:r>
              <a:rPr lang="en-US" altLang="zh-CN" sz="2200" dirty="0" smtClean="0">
                <a:latin typeface="Arial" charset="0"/>
                <a:ea typeface="黑体" charset="0"/>
              </a:rPr>
              <a:t>(status</a:t>
            </a:r>
            <a:r>
              <a:rPr lang="en-US" altLang="zh-CN" sz="2200" dirty="0">
                <a:latin typeface="Arial" charset="0"/>
                <a:ea typeface="黑体" charset="0"/>
              </a:rPr>
              <a:t>));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else if (WIFSTOPPED(status))</a:t>
            </a:r>
          </a:p>
          <a:p>
            <a:pPr>
              <a:lnSpc>
                <a:spcPct val="110000"/>
              </a:lnSpc>
              <a:buFont typeface="Wingdings" charset="0"/>
              <a:buNone/>
            </a:pPr>
            <a:r>
              <a:rPr lang="en-US" altLang="zh-CN" sz="2200" dirty="0">
                <a:latin typeface="Arial" charset="0"/>
                <a:ea typeface="黑体" charset="0"/>
              </a:rPr>
              <a:t>      </a:t>
            </a:r>
            <a:r>
              <a:rPr lang="en-US" altLang="zh-CN" sz="2200" dirty="0" err="1">
                <a:latin typeface="Arial" charset="0"/>
                <a:ea typeface="黑体" charset="0"/>
              </a:rPr>
              <a:t>printf</a:t>
            </a:r>
            <a:r>
              <a:rPr lang="en-US" altLang="zh-CN" sz="2200" dirty="0">
                <a:latin typeface="Arial" charset="0"/>
                <a:ea typeface="黑体" charset="0"/>
              </a:rPr>
              <a:t>("Child %</a:t>
            </a:r>
            <a:r>
              <a:rPr lang="en-US" altLang="zh-CN" sz="2200" dirty="0" err="1">
                <a:latin typeface="Arial" charset="0"/>
                <a:ea typeface="黑体" charset="0"/>
              </a:rPr>
              <a:t>ld</a:t>
            </a:r>
            <a:r>
              <a:rPr lang="en-US" altLang="zh-CN" sz="2200" dirty="0">
                <a:latin typeface="Arial" charset="0"/>
                <a:ea typeface="黑体" charset="0"/>
              </a:rPr>
              <a:t> stopped due to signal %d\n</a:t>
            </a:r>
            <a:r>
              <a:rPr lang="en-US" altLang="zh-CN" sz="2200" dirty="0" smtClean="0">
                <a:latin typeface="Arial" charset="0"/>
                <a:ea typeface="黑体" charset="0"/>
              </a:rPr>
              <a:t>", </a:t>
            </a:r>
            <a:r>
              <a:rPr lang="en-US" altLang="zh-CN" sz="2200" dirty="0">
                <a:latin typeface="Arial" charset="0"/>
                <a:ea typeface="黑体" charset="0"/>
              </a:rPr>
              <a:t>(long)</a:t>
            </a:r>
            <a:r>
              <a:rPr lang="en-US" altLang="zh-CN" sz="2200" dirty="0" err="1">
                <a:latin typeface="Arial" charset="0"/>
                <a:ea typeface="黑体" charset="0"/>
              </a:rPr>
              <a:t>childpid</a:t>
            </a:r>
            <a:r>
              <a:rPr lang="en-US" altLang="zh-CN" sz="2200" dirty="0">
                <a:latin typeface="Arial" charset="0"/>
                <a:ea typeface="黑体" charset="0"/>
              </a:rPr>
              <a:t>, WSTOPSIG(status</a:t>
            </a:r>
            <a:r>
              <a:rPr lang="en-US" altLang="zh-CN" sz="2200" dirty="0" smtClean="0">
                <a:latin typeface="Arial" charset="0"/>
                <a:ea typeface="黑体" charset="0"/>
              </a:rPr>
              <a:t>));}</a:t>
            </a:r>
            <a:endParaRPr lang="zh-CN" altLang="en-US" sz="2200" dirty="0">
              <a:latin typeface="Arial" charset="0"/>
              <a:ea typeface="黑体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601200" y="221333"/>
            <a:ext cx="25907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41941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>
          <a:xfrm>
            <a:off x="2451100" y="38681"/>
            <a:ext cx="10972800" cy="990600"/>
          </a:xfrm>
        </p:spPr>
        <p:txBody>
          <a:bodyPr/>
          <a:lstStyle/>
          <a:p>
            <a:pPr eaLnBrk="1" hangingPunct="1"/>
            <a:r>
              <a:rPr lang="zh-CN" altLang="en-US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黑体" charset="0"/>
              </a:rPr>
              <a:t>示例代码：等待所有子进程执行终止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>
          <a:xfrm>
            <a:off x="1638300" y="1025525"/>
            <a:ext cx="9251950" cy="5832475"/>
          </a:xfrm>
        </p:spPr>
        <p:txBody>
          <a:bodyPr>
            <a:normAutofit/>
          </a:bodyPr>
          <a:lstStyle/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 err="1">
                <a:latin typeface="Arial" charset="0"/>
                <a:ea typeface="黑体" charset="0"/>
              </a:rPr>
              <a:t>int</a:t>
            </a:r>
            <a:r>
              <a:rPr lang="en-US" altLang="zh-CN" dirty="0">
                <a:latin typeface="Arial" charset="0"/>
                <a:ea typeface="黑体" charset="0"/>
              </a:rPr>
              <a:t> main(</a:t>
            </a:r>
            <a:r>
              <a:rPr lang="en-US" altLang="zh-CN" dirty="0" err="1">
                <a:latin typeface="Arial" charset="0"/>
                <a:ea typeface="黑体" charset="0"/>
              </a:rPr>
              <a:t>int</a:t>
            </a:r>
            <a:r>
              <a:rPr lang="en-US" altLang="zh-CN" dirty="0">
                <a:latin typeface="Arial" charset="0"/>
                <a:ea typeface="黑体" charset="0"/>
              </a:rPr>
              <a:t> </a:t>
            </a:r>
            <a:r>
              <a:rPr lang="en-US" altLang="zh-CN" dirty="0" err="1">
                <a:latin typeface="Arial" charset="0"/>
                <a:ea typeface="黑体" charset="0"/>
              </a:rPr>
              <a:t>argc</a:t>
            </a:r>
            <a:r>
              <a:rPr lang="en-US" altLang="zh-CN" dirty="0">
                <a:latin typeface="Arial" charset="0"/>
                <a:ea typeface="黑体" charset="0"/>
              </a:rPr>
              <a:t>, char *</a:t>
            </a:r>
            <a:r>
              <a:rPr lang="en-US" altLang="zh-CN" dirty="0" err="1">
                <a:latin typeface="Arial" charset="0"/>
                <a:ea typeface="黑体" charset="0"/>
              </a:rPr>
              <a:t>argv</a:t>
            </a:r>
            <a:r>
              <a:rPr lang="en-US" altLang="zh-CN" dirty="0">
                <a:latin typeface="Arial" charset="0"/>
                <a:ea typeface="黑体" charset="0"/>
              </a:rPr>
              <a:t>[]) {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</a:t>
            </a:r>
            <a:r>
              <a:rPr lang="en-US" altLang="zh-CN" dirty="0" err="1">
                <a:latin typeface="Arial" charset="0"/>
                <a:ea typeface="黑体" charset="0"/>
              </a:rPr>
              <a:t>pid_t</a:t>
            </a:r>
            <a:r>
              <a:rPr lang="en-US" altLang="zh-CN" dirty="0">
                <a:latin typeface="Arial" charset="0"/>
                <a:ea typeface="黑体" charset="0"/>
              </a:rPr>
              <a:t> </a:t>
            </a:r>
            <a:r>
              <a:rPr lang="en-US" altLang="zh-CN" dirty="0" err="1">
                <a:latin typeface="Arial" charset="0"/>
                <a:ea typeface="黑体" charset="0"/>
              </a:rPr>
              <a:t>childpid</a:t>
            </a:r>
            <a:r>
              <a:rPr lang="en-US" altLang="zh-CN" dirty="0">
                <a:latin typeface="Arial" charset="0"/>
                <a:ea typeface="黑体" charset="0"/>
              </a:rPr>
              <a:t>;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</a:t>
            </a:r>
            <a:r>
              <a:rPr lang="en-US" altLang="zh-CN" dirty="0" err="1">
                <a:latin typeface="Arial" charset="0"/>
                <a:ea typeface="黑体" charset="0"/>
              </a:rPr>
              <a:t>int</a:t>
            </a:r>
            <a:r>
              <a:rPr lang="en-US" altLang="zh-CN" dirty="0">
                <a:latin typeface="Arial" charset="0"/>
                <a:ea typeface="黑体" charset="0"/>
              </a:rPr>
              <a:t> </a:t>
            </a:r>
            <a:r>
              <a:rPr lang="en-US" altLang="zh-CN" dirty="0" err="1">
                <a:latin typeface="Arial" charset="0"/>
                <a:ea typeface="黑体" charset="0"/>
              </a:rPr>
              <a:t>i</a:t>
            </a:r>
            <a:r>
              <a:rPr lang="en-US" altLang="zh-CN" dirty="0">
                <a:latin typeface="Arial" charset="0"/>
                <a:ea typeface="黑体" charset="0"/>
              </a:rPr>
              <a:t>, n;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if (</a:t>
            </a:r>
            <a:r>
              <a:rPr lang="en-US" altLang="zh-CN" dirty="0" err="1">
                <a:latin typeface="Arial" charset="0"/>
                <a:ea typeface="黑体" charset="0"/>
              </a:rPr>
              <a:t>argc</a:t>
            </a:r>
            <a:r>
              <a:rPr lang="en-US" altLang="zh-CN" dirty="0">
                <a:latin typeface="Arial" charset="0"/>
                <a:ea typeface="黑体" charset="0"/>
              </a:rPr>
              <a:t> != 2) {return 1;}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n = </a:t>
            </a:r>
            <a:r>
              <a:rPr lang="en-US" altLang="zh-CN" dirty="0" err="1">
                <a:latin typeface="Arial" charset="0"/>
                <a:ea typeface="黑体" charset="0"/>
              </a:rPr>
              <a:t>atoi</a:t>
            </a:r>
            <a:r>
              <a:rPr lang="en-US" altLang="zh-CN" dirty="0">
                <a:latin typeface="Arial" charset="0"/>
                <a:ea typeface="黑体" charset="0"/>
              </a:rPr>
              <a:t>(</a:t>
            </a:r>
            <a:r>
              <a:rPr lang="en-US" altLang="zh-CN" dirty="0" err="1">
                <a:latin typeface="Arial" charset="0"/>
                <a:ea typeface="黑体" charset="0"/>
              </a:rPr>
              <a:t>argv</a:t>
            </a:r>
            <a:r>
              <a:rPr lang="en-US" altLang="zh-CN" dirty="0">
                <a:latin typeface="Arial" charset="0"/>
                <a:ea typeface="黑体" charset="0"/>
              </a:rPr>
              <a:t>[1]);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for (</a:t>
            </a:r>
            <a:r>
              <a:rPr lang="en-US" altLang="zh-CN" dirty="0" err="1">
                <a:latin typeface="Arial" charset="0"/>
                <a:ea typeface="黑体" charset="0"/>
              </a:rPr>
              <a:t>i</a:t>
            </a:r>
            <a:r>
              <a:rPr lang="en-US" altLang="zh-CN" dirty="0">
                <a:latin typeface="Arial" charset="0"/>
                <a:ea typeface="黑体" charset="0"/>
              </a:rPr>
              <a:t> = 1; </a:t>
            </a:r>
            <a:r>
              <a:rPr lang="en-US" altLang="zh-CN" dirty="0" err="1">
                <a:latin typeface="Arial" charset="0"/>
                <a:ea typeface="黑体" charset="0"/>
              </a:rPr>
              <a:t>i</a:t>
            </a:r>
            <a:r>
              <a:rPr lang="en-US" altLang="zh-CN" dirty="0">
                <a:latin typeface="Arial" charset="0"/>
                <a:ea typeface="黑体" charset="0"/>
              </a:rPr>
              <a:t> &lt; n; </a:t>
            </a:r>
            <a:r>
              <a:rPr lang="en-US" altLang="zh-CN" dirty="0" err="1">
                <a:latin typeface="Arial" charset="0"/>
                <a:ea typeface="黑体" charset="0"/>
              </a:rPr>
              <a:t>i</a:t>
            </a:r>
            <a:r>
              <a:rPr lang="en-US" altLang="zh-CN" dirty="0">
                <a:latin typeface="Arial" charset="0"/>
                <a:ea typeface="黑体" charset="0"/>
              </a:rPr>
              <a:t>++)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   </a:t>
            </a:r>
            <a:r>
              <a:rPr lang="zh-CN" altLang="en-US" dirty="0" smtClean="0">
                <a:latin typeface="Arial" charset="0"/>
                <a:ea typeface="黑体" charset="0"/>
              </a:rPr>
              <a:t>     </a:t>
            </a:r>
            <a:r>
              <a:rPr lang="en-US" altLang="zh-CN" dirty="0" smtClean="0">
                <a:latin typeface="Arial" charset="0"/>
                <a:ea typeface="黑体" charset="0"/>
              </a:rPr>
              <a:t>if </a:t>
            </a:r>
            <a:r>
              <a:rPr lang="en-US" altLang="zh-CN" dirty="0">
                <a:latin typeface="Arial" charset="0"/>
                <a:ea typeface="黑体" charset="0"/>
              </a:rPr>
              <a:t>((</a:t>
            </a:r>
            <a:r>
              <a:rPr lang="en-US" altLang="zh-CN" dirty="0" err="1">
                <a:latin typeface="Arial" charset="0"/>
                <a:ea typeface="黑体" charset="0"/>
              </a:rPr>
              <a:t>childpid</a:t>
            </a:r>
            <a:r>
              <a:rPr lang="en-US" altLang="zh-CN" dirty="0">
                <a:latin typeface="Arial" charset="0"/>
                <a:ea typeface="黑体" charset="0"/>
              </a:rPr>
              <a:t> = fork()) &lt;= 0) break;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</a:t>
            </a:r>
            <a:r>
              <a:rPr lang="en-US" altLang="zh-CN" dirty="0">
                <a:solidFill>
                  <a:srgbClr val="FF0000"/>
                </a:solidFill>
                <a:latin typeface="Arial" charset="0"/>
                <a:ea typeface="黑体" charset="0"/>
              </a:rPr>
              <a:t>while(wait(NULL) &gt; 0) 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solidFill>
                  <a:srgbClr val="FF0000"/>
                </a:solidFill>
                <a:latin typeface="Arial" charset="0"/>
                <a:ea typeface="黑体" charset="0"/>
              </a:rPr>
              <a:t>      </a:t>
            </a:r>
            <a:r>
              <a:rPr lang="zh-CN" altLang="en-US" dirty="0" smtClean="0">
                <a:solidFill>
                  <a:srgbClr val="FF0000"/>
                </a:solidFill>
                <a:latin typeface="Arial" charset="0"/>
                <a:ea typeface="黑体" charset="0"/>
              </a:rPr>
              <a:t>     </a:t>
            </a:r>
            <a:r>
              <a:rPr lang="en-US" altLang="zh-CN" dirty="0" err="1" smtClean="0">
                <a:latin typeface="Arial" charset="0"/>
                <a:ea typeface="黑体" charset="0"/>
              </a:rPr>
              <a:t>printf</a:t>
            </a:r>
            <a:r>
              <a:rPr lang="en-US" altLang="zh-CN" dirty="0">
                <a:latin typeface="Arial" charset="0"/>
                <a:ea typeface="黑体" charset="0"/>
              </a:rPr>
              <a:t>("</a:t>
            </a:r>
            <a:r>
              <a:rPr lang="en-US" altLang="zh-CN" dirty="0" err="1">
                <a:latin typeface="Arial" charset="0"/>
                <a:ea typeface="黑体" charset="0"/>
              </a:rPr>
              <a:t>i</a:t>
            </a:r>
            <a:r>
              <a:rPr lang="en-US" altLang="zh-CN" dirty="0">
                <a:latin typeface="Arial" charset="0"/>
                <a:ea typeface="黑体" charset="0"/>
              </a:rPr>
              <a:t>:%d  process ID:%</a:t>
            </a:r>
            <a:r>
              <a:rPr lang="en-US" altLang="zh-CN" dirty="0" err="1">
                <a:latin typeface="Arial" charset="0"/>
                <a:ea typeface="黑体" charset="0"/>
              </a:rPr>
              <a:t>ld</a:t>
            </a:r>
            <a:r>
              <a:rPr lang="en-US" altLang="zh-CN" dirty="0">
                <a:latin typeface="Arial" charset="0"/>
                <a:ea typeface="黑体" charset="0"/>
              </a:rPr>
              <a:t>  parent ID:%</a:t>
            </a:r>
            <a:r>
              <a:rPr lang="en-US" altLang="zh-CN" dirty="0" err="1">
                <a:latin typeface="Arial" charset="0"/>
                <a:ea typeface="黑体" charset="0"/>
              </a:rPr>
              <a:t>ld</a:t>
            </a:r>
            <a:r>
              <a:rPr lang="en-US" altLang="zh-CN" dirty="0">
                <a:latin typeface="Arial" charset="0"/>
                <a:ea typeface="黑体" charset="0"/>
              </a:rPr>
              <a:t>  child ID:%</a:t>
            </a:r>
            <a:r>
              <a:rPr lang="en-US" altLang="zh-CN" dirty="0" err="1">
                <a:latin typeface="Arial" charset="0"/>
                <a:ea typeface="黑体" charset="0"/>
              </a:rPr>
              <a:t>ld</a:t>
            </a:r>
            <a:r>
              <a:rPr lang="en-US" altLang="zh-CN" dirty="0">
                <a:latin typeface="Arial" charset="0"/>
                <a:ea typeface="黑体" charset="0"/>
              </a:rPr>
              <a:t>\n", </a:t>
            </a:r>
            <a:r>
              <a:rPr lang="en-US" altLang="zh-CN" dirty="0" err="1">
                <a:latin typeface="Arial" charset="0"/>
                <a:ea typeface="黑体" charset="0"/>
              </a:rPr>
              <a:t>i</a:t>
            </a:r>
            <a:r>
              <a:rPr lang="en-US" altLang="zh-CN" dirty="0">
                <a:latin typeface="Arial" charset="0"/>
                <a:ea typeface="黑体" charset="0"/>
              </a:rPr>
              <a:t>, (long)</a:t>
            </a:r>
            <a:r>
              <a:rPr lang="en-US" altLang="zh-CN" dirty="0" err="1">
                <a:latin typeface="Arial" charset="0"/>
                <a:ea typeface="黑体" charset="0"/>
              </a:rPr>
              <a:t>getpid</a:t>
            </a:r>
            <a:r>
              <a:rPr lang="en-US" altLang="zh-CN" dirty="0">
                <a:latin typeface="Arial" charset="0"/>
                <a:ea typeface="黑体" charset="0"/>
              </a:rPr>
              <a:t>(), (long)</a:t>
            </a:r>
            <a:r>
              <a:rPr lang="en-US" altLang="zh-CN" dirty="0" err="1">
                <a:latin typeface="Arial" charset="0"/>
                <a:ea typeface="黑体" charset="0"/>
              </a:rPr>
              <a:t>getppid</a:t>
            </a:r>
            <a:r>
              <a:rPr lang="en-US" altLang="zh-CN" dirty="0">
                <a:latin typeface="Arial" charset="0"/>
                <a:ea typeface="黑体" charset="0"/>
              </a:rPr>
              <a:t>(), long)</a:t>
            </a:r>
            <a:r>
              <a:rPr lang="en-US" altLang="zh-CN" dirty="0" err="1">
                <a:latin typeface="Arial" charset="0"/>
                <a:ea typeface="黑体" charset="0"/>
              </a:rPr>
              <a:t>childpid</a:t>
            </a:r>
            <a:r>
              <a:rPr lang="en-US" altLang="zh-CN" dirty="0">
                <a:latin typeface="Arial" charset="0"/>
                <a:ea typeface="黑体" charset="0"/>
              </a:rPr>
              <a:t>);</a:t>
            </a:r>
          </a:p>
          <a:p>
            <a:pPr eaLnBrk="1" hangingPunct="1">
              <a:lnSpc>
                <a:spcPct val="120000"/>
              </a:lnSpc>
              <a:buFont typeface="Wingdings" charset="0"/>
              <a:buNone/>
            </a:pPr>
            <a:r>
              <a:rPr lang="en-US" altLang="zh-CN" dirty="0">
                <a:latin typeface="Arial" charset="0"/>
                <a:ea typeface="黑体" charset="0"/>
              </a:rPr>
              <a:t>   return 0</a:t>
            </a:r>
            <a:r>
              <a:rPr lang="en-US" altLang="zh-CN" dirty="0" smtClean="0">
                <a:latin typeface="Arial" charset="0"/>
                <a:ea typeface="黑体" charset="0"/>
              </a:rPr>
              <a:t>;</a:t>
            </a:r>
            <a:r>
              <a:rPr lang="zh-CN" altLang="en-US" dirty="0" smtClean="0">
                <a:latin typeface="Arial" charset="0"/>
                <a:ea typeface="黑体" charset="0"/>
              </a:rPr>
              <a:t>  </a:t>
            </a:r>
            <a:r>
              <a:rPr lang="en-US" altLang="zh-CN" dirty="0" smtClean="0">
                <a:latin typeface="Arial" charset="0"/>
                <a:ea typeface="黑体" charset="0"/>
              </a:rPr>
              <a:t>}</a:t>
            </a:r>
            <a:endParaRPr lang="en-US" altLang="zh-CN" dirty="0">
              <a:latin typeface="Arial" charset="0"/>
              <a:ea typeface="黑体" charset="0"/>
            </a:endParaRP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Arial" charset="0"/>
              <a:ea typeface="黑体" charset="0"/>
            </a:endParaRP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endParaRPr lang="zh-CN" altLang="en-US" sz="1600" dirty="0">
              <a:latin typeface="Arial" charset="0"/>
              <a:ea typeface="黑体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553700" y="221333"/>
            <a:ext cx="16382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66990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802" name="Rectangle 2"/>
          <p:cNvSpPr>
            <a:spLocks noGrp="1" noChangeArrowheads="1"/>
          </p:cNvSpPr>
          <p:nvPr>
            <p:ph type="title"/>
          </p:nvPr>
        </p:nvSpPr>
        <p:spPr>
          <a:xfrm>
            <a:off x="2527300" y="-35352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>
                <a:latin typeface="SimHei" charset="-122"/>
                <a:ea typeface="SimHei" charset="-122"/>
                <a:cs typeface="SimHei" charset="-122"/>
              </a:rPr>
              <a:t>waitpid函数</a:t>
            </a:r>
            <a:endParaRPr lang="en-US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69635" name="Rectangle 3"/>
          <p:cNvSpPr>
            <a:spLocks noGrp="1" noChangeArrowheads="1"/>
          </p:cNvSpPr>
          <p:nvPr>
            <p:ph idx="1"/>
          </p:nvPr>
        </p:nvSpPr>
        <p:spPr>
          <a:xfrm>
            <a:off x="763589" y="1318966"/>
            <a:ext cx="10818811" cy="5111750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如果一个进程有几个子进程，那么只要有一个子进程终止，</a:t>
            </a:r>
            <a:r>
              <a:rPr lang="en-US" altLang="zh-CN" sz="2800" dirty="0">
                <a:latin typeface="宋体" charset="0"/>
                <a:ea typeface="黑体" charset="0"/>
              </a:rPr>
              <a:t>wait</a:t>
            </a:r>
            <a:r>
              <a:rPr lang="zh-CN" altLang="en-US" sz="2800" dirty="0">
                <a:latin typeface="宋体" charset="0"/>
                <a:ea typeface="黑体" charset="0"/>
              </a:rPr>
              <a:t>就返回</a:t>
            </a: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如何才能等待一个指定的进程终止？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调用</a:t>
            </a:r>
            <a:r>
              <a:rPr lang="en-US" altLang="zh-CN" sz="2800" dirty="0">
                <a:latin typeface="宋体" charset="0"/>
                <a:ea typeface="宋体" charset="0"/>
              </a:rPr>
              <a:t>wait</a:t>
            </a:r>
            <a:r>
              <a:rPr lang="zh-CN" altLang="en-US" sz="2800" dirty="0">
                <a:latin typeface="宋体" charset="0"/>
                <a:ea typeface="宋体" charset="0"/>
              </a:rPr>
              <a:t>，然后将其返回的进程</a:t>
            </a:r>
            <a:r>
              <a:rPr lang="en-US" altLang="zh-CN" sz="2800" dirty="0">
                <a:latin typeface="宋体" charset="0"/>
                <a:ea typeface="宋体" charset="0"/>
              </a:rPr>
              <a:t>ID</a:t>
            </a:r>
            <a:r>
              <a:rPr lang="zh-CN" altLang="en-US" sz="2800" dirty="0">
                <a:latin typeface="宋体" charset="0"/>
                <a:ea typeface="宋体" charset="0"/>
              </a:rPr>
              <a:t>和所期望的进程</a:t>
            </a:r>
            <a:r>
              <a:rPr lang="en-US" altLang="zh-CN" sz="2800" dirty="0">
                <a:latin typeface="宋体" charset="0"/>
                <a:ea typeface="宋体" charset="0"/>
              </a:rPr>
              <a:t>ID</a:t>
            </a:r>
            <a:r>
              <a:rPr lang="zh-CN" altLang="en-US" sz="2800" dirty="0">
                <a:latin typeface="宋体" charset="0"/>
                <a:ea typeface="宋体" charset="0"/>
              </a:rPr>
              <a:t>进行比较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如果</a:t>
            </a:r>
            <a:r>
              <a:rPr lang="en-US" altLang="zh-CN" sz="2800" dirty="0">
                <a:latin typeface="宋体" charset="0"/>
                <a:ea typeface="宋体" charset="0"/>
              </a:rPr>
              <a:t>ID</a:t>
            </a:r>
            <a:r>
              <a:rPr lang="zh-CN" altLang="en-US" sz="2800" dirty="0">
                <a:latin typeface="宋体" charset="0"/>
                <a:ea typeface="宋体" charset="0"/>
              </a:rPr>
              <a:t>不一致，则保存该</a:t>
            </a:r>
            <a:r>
              <a:rPr lang="en-US" altLang="zh-CN" sz="2800" dirty="0">
                <a:latin typeface="宋体" charset="0"/>
                <a:ea typeface="宋体" charset="0"/>
              </a:rPr>
              <a:t>ID</a:t>
            </a:r>
            <a:r>
              <a:rPr lang="zh-CN" altLang="en-US" sz="2800" dirty="0">
                <a:latin typeface="宋体" charset="0"/>
                <a:ea typeface="宋体" charset="0"/>
              </a:rPr>
              <a:t>，并循环调用</a:t>
            </a:r>
            <a:r>
              <a:rPr lang="en-US" altLang="zh-CN" sz="2800" dirty="0">
                <a:latin typeface="宋体" charset="0"/>
                <a:ea typeface="宋体" charset="0"/>
              </a:rPr>
              <a:t>wait</a:t>
            </a:r>
            <a:r>
              <a:rPr lang="zh-CN" altLang="en-US" sz="2800" dirty="0">
                <a:latin typeface="宋体" charset="0"/>
                <a:ea typeface="宋体" charset="0"/>
              </a:rPr>
              <a:t>函数，直到等到所期望的进程</a:t>
            </a:r>
            <a:r>
              <a:rPr lang="en-US" altLang="zh-CN" sz="2800" dirty="0">
                <a:latin typeface="宋体" charset="0"/>
                <a:ea typeface="宋体" charset="0"/>
              </a:rPr>
              <a:t>ID</a:t>
            </a:r>
            <a:r>
              <a:rPr lang="zh-CN" altLang="en-US" sz="2800" dirty="0">
                <a:latin typeface="宋体" charset="0"/>
                <a:ea typeface="宋体" charset="0"/>
              </a:rPr>
              <a:t>为止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下一次又想等待某一特定进程时，先查看已终止的进程列表，若其中已有要等待的进程，则无需再调用</a:t>
            </a:r>
            <a:r>
              <a:rPr lang="en-US" altLang="zh-CN" sz="2800" dirty="0">
                <a:latin typeface="宋体" charset="0"/>
                <a:ea typeface="宋体" charset="0"/>
              </a:rPr>
              <a:t>wait</a:t>
            </a:r>
            <a:r>
              <a:rPr lang="zh-CN" altLang="en-US" sz="2800" dirty="0">
                <a:latin typeface="宋体" charset="0"/>
                <a:ea typeface="宋体" charset="0"/>
              </a:rPr>
              <a:t>函数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537200" y="221333"/>
            <a:ext cx="66547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8668936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850" name="Rectangle 2"/>
          <p:cNvSpPr>
            <a:spLocks noGrp="1" noChangeArrowheads="1"/>
          </p:cNvSpPr>
          <p:nvPr>
            <p:ph type="title"/>
          </p:nvPr>
        </p:nvSpPr>
        <p:spPr>
          <a:xfrm>
            <a:off x="2495550" y="-24485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>
                <a:latin typeface="SimHei" charset="-122"/>
                <a:ea typeface="SimHei" charset="-122"/>
                <a:cs typeface="SimHei" charset="-122"/>
              </a:rPr>
              <a:t>waitpid函数</a:t>
            </a:r>
            <a:endParaRPr lang="en-US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>
          <a:xfrm>
            <a:off x="1558925" y="1412876"/>
            <a:ext cx="9145588" cy="5184775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黑体" charset="0"/>
              </a:rPr>
              <a:t>waitpid</a:t>
            </a:r>
            <a:r>
              <a:rPr lang="zh-CN" altLang="en-US" sz="2800" dirty="0">
                <a:latin typeface="宋体" charset="0"/>
                <a:ea typeface="黑体" charset="0"/>
              </a:rPr>
              <a:t>函数可用于等待某个特定的</a:t>
            </a:r>
            <a:r>
              <a:rPr lang="zh-CN" altLang="en-US" sz="2800" dirty="0" smtClean="0">
                <a:latin typeface="宋体" charset="0"/>
                <a:ea typeface="黑体" charset="0"/>
              </a:rPr>
              <a:t>进程</a:t>
            </a:r>
            <a:endParaRPr lang="zh-CN" altLang="en-US" sz="2800" dirty="0">
              <a:latin typeface="宋体" charset="0"/>
              <a:ea typeface="黑体" charset="0"/>
            </a:endParaRP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函数原型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宋体" charset="0"/>
              </a:rPr>
              <a:t>pid_t</a:t>
            </a:r>
            <a:r>
              <a:rPr lang="en-US" altLang="zh-CN" sz="2800" dirty="0">
                <a:latin typeface="宋体" charset="0"/>
                <a:ea typeface="宋体" charset="0"/>
              </a:rPr>
              <a:t> </a:t>
            </a:r>
            <a:r>
              <a:rPr lang="en-US" altLang="zh-CN" sz="2800" dirty="0" err="1">
                <a:latin typeface="宋体" charset="0"/>
                <a:ea typeface="宋体" charset="0"/>
              </a:rPr>
              <a:t>waitpid</a:t>
            </a:r>
            <a:r>
              <a:rPr lang="en-US" altLang="zh-CN" sz="2800" dirty="0">
                <a:latin typeface="宋体" charset="0"/>
                <a:ea typeface="宋体" charset="0"/>
              </a:rPr>
              <a:t>(</a:t>
            </a:r>
            <a:r>
              <a:rPr lang="en-US" altLang="zh-CN" sz="2800" dirty="0" err="1">
                <a:latin typeface="宋体" charset="0"/>
                <a:ea typeface="宋体" charset="0"/>
              </a:rPr>
              <a:t>pid_t</a:t>
            </a:r>
            <a:r>
              <a:rPr lang="en-US" altLang="zh-CN" sz="2800" dirty="0">
                <a:latin typeface="宋体" charset="0"/>
                <a:ea typeface="宋体" charset="0"/>
              </a:rPr>
              <a:t> </a:t>
            </a:r>
            <a:r>
              <a:rPr lang="en-US" altLang="zh-CN" sz="2800" dirty="0" err="1">
                <a:latin typeface="宋体" charset="0"/>
                <a:ea typeface="宋体" charset="0"/>
              </a:rPr>
              <a:t>pid</a:t>
            </a:r>
            <a:r>
              <a:rPr lang="en-US" altLang="zh-CN" sz="2800" dirty="0">
                <a:latin typeface="宋体" charset="0"/>
                <a:ea typeface="宋体" charset="0"/>
              </a:rPr>
              <a:t>, </a:t>
            </a:r>
            <a:r>
              <a:rPr lang="en-US" altLang="zh-CN" sz="2800" dirty="0" err="1">
                <a:latin typeface="宋体" charset="0"/>
                <a:ea typeface="宋体" charset="0"/>
              </a:rPr>
              <a:t>int</a:t>
            </a:r>
            <a:r>
              <a:rPr lang="en-US" altLang="zh-CN" sz="2800" dirty="0">
                <a:latin typeface="宋体" charset="0"/>
                <a:ea typeface="宋体" charset="0"/>
              </a:rPr>
              <a:t> *</a:t>
            </a:r>
            <a:r>
              <a:rPr lang="en-US" altLang="zh-CN" sz="2800" dirty="0" err="1">
                <a:latin typeface="宋体" charset="0"/>
                <a:ea typeface="宋体" charset="0"/>
              </a:rPr>
              <a:t>statloc</a:t>
            </a:r>
            <a:r>
              <a:rPr lang="en-US" altLang="zh-CN" sz="2800" dirty="0">
                <a:latin typeface="宋体" charset="0"/>
                <a:ea typeface="宋体" charset="0"/>
              </a:rPr>
              <a:t>, 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>
                <a:latin typeface="宋体" charset="0"/>
                <a:ea typeface="宋体" charset="0"/>
              </a:rPr>
              <a:t>               </a:t>
            </a:r>
            <a:r>
              <a:rPr lang="en-US" altLang="zh-CN" sz="2800" dirty="0" err="1">
                <a:latin typeface="宋体" charset="0"/>
                <a:ea typeface="宋体" charset="0"/>
              </a:rPr>
              <a:t>int</a:t>
            </a:r>
            <a:r>
              <a:rPr lang="en-US" altLang="zh-CN" sz="2800" dirty="0">
                <a:latin typeface="宋体" charset="0"/>
                <a:ea typeface="宋体" charset="0"/>
              </a:rPr>
              <a:t> options);</a:t>
            </a:r>
            <a:r>
              <a:rPr lang="zh-CN" altLang="en-US" sz="2800" dirty="0">
                <a:latin typeface="宋体" charset="0"/>
                <a:ea typeface="宋体" charset="0"/>
              </a:rPr>
              <a:t>（</a:t>
            </a:r>
            <a:r>
              <a:rPr lang="en-US" altLang="zh-CN" sz="2800" dirty="0">
                <a:latin typeface="宋体" charset="0"/>
                <a:ea typeface="宋体" charset="0"/>
              </a:rPr>
              <a:t>sys/</a:t>
            </a:r>
            <a:r>
              <a:rPr lang="en-US" altLang="zh-CN" sz="2800" dirty="0" err="1">
                <a:latin typeface="宋体" charset="0"/>
                <a:ea typeface="宋体" charset="0"/>
              </a:rPr>
              <a:t>wait.h</a:t>
            </a:r>
            <a:r>
              <a:rPr lang="zh-CN" altLang="en-US" sz="2800" dirty="0">
                <a:latin typeface="宋体" charset="0"/>
                <a:ea typeface="宋体" charset="0"/>
              </a:rPr>
              <a:t>）</a:t>
            </a:r>
            <a:endParaRPr lang="en-US" altLang="zh-CN" sz="2800" dirty="0">
              <a:latin typeface="宋体" charset="0"/>
              <a:ea typeface="宋体" charset="0"/>
            </a:endParaRP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参数和返回值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成功返回进程</a:t>
            </a:r>
            <a:r>
              <a:rPr lang="en-US" altLang="zh-CN" sz="2800" dirty="0">
                <a:latin typeface="宋体" charset="0"/>
                <a:ea typeface="宋体" charset="0"/>
              </a:rPr>
              <a:t>ID</a:t>
            </a:r>
            <a:r>
              <a:rPr lang="zh-CN" altLang="en-US" sz="2800" dirty="0">
                <a:latin typeface="宋体" charset="0"/>
                <a:ea typeface="宋体" charset="0"/>
              </a:rPr>
              <a:t>，失败返回</a:t>
            </a:r>
            <a:r>
              <a:rPr lang="en-US" altLang="zh-CN" sz="2800" dirty="0">
                <a:latin typeface="宋体" charset="0"/>
                <a:ea typeface="宋体" charset="0"/>
              </a:rPr>
              <a:t>-1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宋体" charset="0"/>
              </a:rPr>
              <a:t>statloc</a:t>
            </a:r>
            <a:r>
              <a:rPr lang="zh-CN" altLang="en-US" sz="2800" dirty="0">
                <a:latin typeface="宋体" charset="0"/>
                <a:ea typeface="宋体" charset="0"/>
              </a:rPr>
              <a:t>：存放子进程终止状态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346700" y="221333"/>
            <a:ext cx="68452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1629162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898" name="Rectangle 2"/>
          <p:cNvSpPr>
            <a:spLocks noGrp="1" noChangeArrowheads="1"/>
          </p:cNvSpPr>
          <p:nvPr>
            <p:ph type="title"/>
          </p:nvPr>
        </p:nvSpPr>
        <p:spPr>
          <a:xfrm>
            <a:off x="2533650" y="-45367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 err="1">
                <a:latin typeface="SimHei" charset="-122"/>
                <a:ea typeface="SimHei" charset="-122"/>
                <a:cs typeface="SimHei" charset="-122"/>
              </a:rPr>
              <a:t>waitpid函数</a:t>
            </a:r>
            <a:endParaRPr lang="en-US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>
          <a:xfrm>
            <a:off x="774699" y="900113"/>
            <a:ext cx="10667999" cy="5689600"/>
          </a:xfrm>
        </p:spPr>
        <p:txBody>
          <a:bodyPr vert="horz" lIns="0" tIns="10972" rIns="0" bIns="0" rtlCol="0">
            <a:noAutofit/>
          </a:bodyPr>
          <a:lstStyle/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黑体" charset="0"/>
              </a:rPr>
              <a:t>参数</a:t>
            </a:r>
            <a:r>
              <a:rPr lang="en-US" altLang="zh-CN" sz="2600" dirty="0" err="1">
                <a:latin typeface="宋体" charset="0"/>
                <a:ea typeface="黑体" charset="0"/>
              </a:rPr>
              <a:t>pid</a:t>
            </a:r>
            <a:endParaRPr lang="en-US" altLang="zh-CN" sz="2600" dirty="0">
              <a:latin typeface="宋体" charset="0"/>
              <a:ea typeface="黑体" charset="0"/>
            </a:endParaRP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600" dirty="0" err="1">
                <a:latin typeface="宋体" charset="0"/>
                <a:ea typeface="宋体" charset="0"/>
              </a:rPr>
              <a:t>pid</a:t>
            </a:r>
            <a:r>
              <a:rPr lang="en-US" altLang="zh-CN" sz="2600" dirty="0">
                <a:latin typeface="宋体" charset="0"/>
                <a:ea typeface="宋体" charset="0"/>
              </a:rPr>
              <a:t>==-1</a:t>
            </a:r>
            <a:r>
              <a:rPr lang="zh-CN" altLang="en-US" sz="2600" dirty="0">
                <a:latin typeface="宋体" charset="0"/>
                <a:ea typeface="宋体" charset="0"/>
              </a:rPr>
              <a:t>：等待任意子进程执行终止，同</a:t>
            </a:r>
            <a:r>
              <a:rPr lang="en-US" altLang="zh-CN" sz="2600" dirty="0">
                <a:latin typeface="宋体" charset="0"/>
                <a:ea typeface="宋体" charset="0"/>
              </a:rPr>
              <a:t>wait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600" dirty="0" err="1">
                <a:latin typeface="宋体" charset="0"/>
                <a:ea typeface="宋体" charset="0"/>
              </a:rPr>
              <a:t>pid</a:t>
            </a:r>
            <a:r>
              <a:rPr lang="en-US" altLang="zh-CN" sz="2600" dirty="0">
                <a:latin typeface="宋体" charset="0"/>
                <a:ea typeface="宋体" charset="0"/>
              </a:rPr>
              <a:t>&gt;0</a:t>
            </a:r>
            <a:r>
              <a:rPr lang="zh-CN" altLang="en-US" sz="2600" dirty="0">
                <a:latin typeface="宋体" charset="0"/>
                <a:ea typeface="宋体" charset="0"/>
              </a:rPr>
              <a:t>：等待进程</a:t>
            </a:r>
            <a:r>
              <a:rPr lang="en-US" altLang="zh-CN" sz="2600" dirty="0">
                <a:latin typeface="宋体" charset="0"/>
                <a:ea typeface="宋体" charset="0"/>
              </a:rPr>
              <a:t>ID</a:t>
            </a:r>
            <a:r>
              <a:rPr lang="zh-CN" altLang="en-US" sz="2600" dirty="0">
                <a:latin typeface="宋体" charset="0"/>
                <a:ea typeface="宋体" charset="0"/>
              </a:rPr>
              <a:t>为</a:t>
            </a:r>
            <a:r>
              <a:rPr lang="en-US" altLang="zh-CN" sz="2600" dirty="0" err="1">
                <a:latin typeface="宋体" charset="0"/>
                <a:ea typeface="宋体" charset="0"/>
              </a:rPr>
              <a:t>pid</a:t>
            </a:r>
            <a:r>
              <a:rPr lang="zh-CN" altLang="en-US" sz="2600" dirty="0">
                <a:latin typeface="宋体" charset="0"/>
                <a:ea typeface="宋体" charset="0"/>
              </a:rPr>
              <a:t>的子进程执行终止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600" dirty="0" err="1">
                <a:latin typeface="宋体" charset="0"/>
                <a:ea typeface="宋体" charset="0"/>
              </a:rPr>
              <a:t>pid</a:t>
            </a:r>
            <a:r>
              <a:rPr lang="en-US" altLang="zh-CN" sz="2600" dirty="0">
                <a:latin typeface="宋体" charset="0"/>
                <a:ea typeface="宋体" charset="0"/>
              </a:rPr>
              <a:t>==0</a:t>
            </a:r>
            <a:r>
              <a:rPr lang="zh-CN" altLang="en-US" sz="2600" dirty="0">
                <a:latin typeface="宋体" charset="0"/>
                <a:ea typeface="宋体" charset="0"/>
              </a:rPr>
              <a:t>：等待其组</a:t>
            </a:r>
            <a:r>
              <a:rPr lang="en-US" altLang="zh-CN" sz="2600" dirty="0">
                <a:latin typeface="宋体" charset="0"/>
                <a:ea typeface="宋体" charset="0"/>
              </a:rPr>
              <a:t>ID</a:t>
            </a:r>
            <a:r>
              <a:rPr lang="zh-CN" altLang="en-US" sz="2600" dirty="0">
                <a:latin typeface="宋体" charset="0"/>
                <a:ea typeface="宋体" charset="0"/>
              </a:rPr>
              <a:t>等于调用进程组</a:t>
            </a:r>
            <a:r>
              <a:rPr lang="en-US" altLang="zh-CN" sz="2600" dirty="0">
                <a:latin typeface="宋体" charset="0"/>
                <a:ea typeface="宋体" charset="0"/>
              </a:rPr>
              <a:t>ID</a:t>
            </a:r>
            <a:r>
              <a:rPr lang="zh-CN" altLang="en-US" sz="2600" dirty="0">
                <a:latin typeface="宋体" charset="0"/>
                <a:ea typeface="宋体" charset="0"/>
              </a:rPr>
              <a:t>的任意子进程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600" dirty="0" err="1">
                <a:latin typeface="宋体" charset="0"/>
                <a:ea typeface="宋体" charset="0"/>
              </a:rPr>
              <a:t>pid</a:t>
            </a:r>
            <a:r>
              <a:rPr lang="en-US" altLang="zh-CN" sz="2600" dirty="0">
                <a:latin typeface="宋体" charset="0"/>
                <a:ea typeface="宋体" charset="0"/>
              </a:rPr>
              <a:t>&lt;-1</a:t>
            </a:r>
            <a:r>
              <a:rPr lang="zh-CN" altLang="en-US" sz="2600" dirty="0">
                <a:latin typeface="宋体" charset="0"/>
                <a:ea typeface="宋体" charset="0"/>
              </a:rPr>
              <a:t>：等待其组</a:t>
            </a:r>
            <a:r>
              <a:rPr lang="en-US" altLang="zh-CN" sz="2600" dirty="0">
                <a:latin typeface="宋体" charset="0"/>
                <a:ea typeface="宋体" charset="0"/>
              </a:rPr>
              <a:t>ID</a:t>
            </a:r>
            <a:r>
              <a:rPr lang="zh-CN" altLang="en-US" sz="2600" dirty="0">
                <a:latin typeface="宋体" charset="0"/>
                <a:ea typeface="宋体" charset="0"/>
              </a:rPr>
              <a:t>等于</a:t>
            </a:r>
            <a:r>
              <a:rPr lang="en-US" altLang="zh-CN" sz="2600" dirty="0" err="1">
                <a:latin typeface="宋体" charset="0"/>
                <a:ea typeface="宋体" charset="0"/>
              </a:rPr>
              <a:t>pid</a:t>
            </a:r>
            <a:r>
              <a:rPr lang="zh-CN" altLang="en-US" sz="2600" dirty="0">
                <a:latin typeface="宋体" charset="0"/>
                <a:ea typeface="宋体" charset="0"/>
              </a:rPr>
              <a:t>绝对值的任意子进程</a:t>
            </a:r>
            <a:endParaRPr lang="en-US" altLang="zh-CN" sz="2600" dirty="0">
              <a:latin typeface="宋体" charset="0"/>
              <a:ea typeface="宋体" charset="0"/>
            </a:endParaRP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600" dirty="0">
                <a:latin typeface="宋体" charset="0"/>
                <a:ea typeface="黑体" charset="0"/>
              </a:rPr>
              <a:t>参数</a:t>
            </a:r>
            <a:r>
              <a:rPr lang="en-US" altLang="zh-CN" sz="2600" dirty="0">
                <a:latin typeface="宋体" charset="0"/>
                <a:ea typeface="黑体" charset="0"/>
              </a:rPr>
              <a:t>options</a:t>
            </a:r>
            <a:r>
              <a:rPr lang="zh-CN" altLang="en-US" sz="2600" dirty="0">
                <a:latin typeface="宋体" charset="0"/>
                <a:ea typeface="黑体" charset="0"/>
              </a:rPr>
              <a:t>：可以为</a:t>
            </a:r>
            <a:r>
              <a:rPr lang="en-US" altLang="zh-CN" sz="2600" dirty="0">
                <a:latin typeface="宋体" charset="0"/>
                <a:ea typeface="黑体" charset="0"/>
              </a:rPr>
              <a:t>0</a:t>
            </a:r>
            <a:r>
              <a:rPr lang="zh-CN" altLang="en-US" sz="2600" dirty="0">
                <a:latin typeface="宋体" charset="0"/>
                <a:ea typeface="黑体" charset="0"/>
              </a:rPr>
              <a:t>，也可以是以下常量或运算的结果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600" dirty="0">
                <a:latin typeface="宋体" charset="0"/>
                <a:ea typeface="宋体" charset="0"/>
              </a:rPr>
              <a:t>WCONTINUED</a:t>
            </a:r>
            <a:r>
              <a:rPr lang="zh-CN" altLang="en-US" sz="2600" dirty="0">
                <a:latin typeface="宋体" charset="0"/>
                <a:ea typeface="宋体" charset="0"/>
              </a:rPr>
              <a:t>：</a:t>
            </a:r>
            <a:r>
              <a:rPr lang="zh-CN" altLang="en-US" sz="2600" dirty="0">
                <a:latin typeface="Arial" charset="0"/>
                <a:ea typeface="宋体" charset="0"/>
              </a:rPr>
              <a:t>如果停止了的进程由于</a:t>
            </a:r>
            <a:r>
              <a:rPr lang="en-US" altLang="zh-CN" sz="2600" dirty="0">
                <a:latin typeface="Arial" charset="0"/>
                <a:ea typeface="宋体" charset="0"/>
              </a:rPr>
              <a:t>SIGCONT</a:t>
            </a:r>
            <a:r>
              <a:rPr lang="zh-CN" altLang="en-US" sz="2600" dirty="0">
                <a:latin typeface="Arial" charset="0"/>
                <a:ea typeface="宋体" charset="0"/>
              </a:rPr>
              <a:t>信号的到来而继续运行，调用将返回</a:t>
            </a:r>
            <a:endParaRPr lang="en-US" altLang="zh-CN" sz="2600" dirty="0">
              <a:latin typeface="宋体" charset="0"/>
              <a:ea typeface="宋体" charset="0"/>
            </a:endParaRP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600" dirty="0">
                <a:latin typeface="宋体" charset="0"/>
                <a:ea typeface="宋体" charset="0"/>
              </a:rPr>
              <a:t>WUNTRACED</a:t>
            </a:r>
            <a:r>
              <a:rPr lang="zh-CN" altLang="en-US" sz="2600" dirty="0">
                <a:latin typeface="宋体" charset="0"/>
                <a:ea typeface="宋体" charset="0"/>
              </a:rPr>
              <a:t>：</a:t>
            </a:r>
            <a:r>
              <a:rPr lang="zh-CN" altLang="en-US" sz="2600" dirty="0">
                <a:latin typeface="Arial" charset="0"/>
                <a:ea typeface="宋体" charset="0"/>
              </a:rPr>
              <a:t>如果有处于停止状态的进程将导致调用返回</a:t>
            </a:r>
            <a:endParaRPr lang="en-US" altLang="zh-CN" sz="2600" dirty="0">
              <a:latin typeface="Arial" charset="0"/>
              <a:ea typeface="宋体" charset="0"/>
            </a:endParaRP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600" dirty="0">
                <a:latin typeface="宋体" charset="0"/>
                <a:ea typeface="宋体" charset="0"/>
              </a:rPr>
              <a:t>WNOHANG</a:t>
            </a:r>
            <a:r>
              <a:rPr lang="zh-CN" altLang="en-US" sz="2600" dirty="0">
                <a:latin typeface="宋体" charset="0"/>
                <a:ea typeface="宋体" charset="0"/>
              </a:rPr>
              <a:t>：</a:t>
            </a:r>
            <a:r>
              <a:rPr lang="zh-CN" altLang="en-US" sz="2600" dirty="0">
                <a:latin typeface="Arial" charset="0"/>
                <a:ea typeface="宋体" charset="0"/>
              </a:rPr>
              <a:t>如果没有任何已经结束的子进程则马上返回</a:t>
            </a:r>
            <a:r>
              <a:rPr lang="en-US" altLang="zh-CN" sz="2600" dirty="0">
                <a:latin typeface="Arial" charset="0"/>
                <a:ea typeface="宋体" charset="0"/>
              </a:rPr>
              <a:t>, </a:t>
            </a:r>
            <a:r>
              <a:rPr lang="zh-CN" altLang="en-US" sz="2600" dirty="0">
                <a:latin typeface="Arial" charset="0"/>
                <a:ea typeface="宋体" charset="0"/>
              </a:rPr>
              <a:t>不予以等待，</a:t>
            </a:r>
            <a:r>
              <a:rPr lang="zh-CN" altLang="en-US" sz="2600" dirty="0">
                <a:latin typeface="宋体" charset="0"/>
                <a:ea typeface="宋体" charset="0"/>
              </a:rPr>
              <a:t>此时返回值为</a:t>
            </a:r>
            <a:r>
              <a:rPr lang="en-US" altLang="zh-CN" sz="2600" dirty="0">
                <a:latin typeface="宋体" charset="0"/>
                <a:ea typeface="宋体" charset="0"/>
              </a:rPr>
              <a:t>0</a:t>
            </a:r>
          </a:p>
          <a:p>
            <a:pPr marL="863600" lvl="1" indent="-287338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zh-CN" sz="2600" dirty="0">
              <a:latin typeface="宋体" charset="0"/>
              <a:ea typeface="宋体" charset="0"/>
            </a:endParaRP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zh-CN" altLang="en-US" sz="2600" dirty="0">
              <a:latin typeface="宋体" charset="0"/>
              <a:ea typeface="黑体" charset="0"/>
            </a:endParaRP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zh-CN" sz="2600" dirty="0">
              <a:latin typeface="宋体" charset="0"/>
              <a:ea typeface="黑体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397500" y="221333"/>
            <a:ext cx="67944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7141217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898" name="Rectangle 2"/>
          <p:cNvSpPr>
            <a:spLocks noGrp="1" noChangeArrowheads="1"/>
          </p:cNvSpPr>
          <p:nvPr>
            <p:ph type="title"/>
          </p:nvPr>
        </p:nvSpPr>
        <p:spPr>
          <a:xfrm>
            <a:off x="2559050" y="0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altLang="zh-CN" smtClean="0">
                <a:latin typeface="SimHei" charset="-122"/>
                <a:ea typeface="SimHei" charset="-122"/>
                <a:cs typeface="SimHei" charset="-122"/>
              </a:rPr>
              <a:t>waitpid</a:t>
            </a:r>
            <a:r>
              <a:rPr lang="zh-CN" altLang="en-US" dirty="0" smtClean="0">
                <a:latin typeface="SimHei" charset="-122"/>
                <a:ea typeface="SimHei" charset="-122"/>
                <a:cs typeface="SimHei" charset="-122"/>
              </a:rPr>
              <a:t>函数示例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>
          <a:xfrm>
            <a:off x="1181100" y="1060450"/>
            <a:ext cx="8713787" cy="5589587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 err="1">
                <a:latin typeface="宋体" charset="0"/>
                <a:ea typeface="黑体" charset="0"/>
              </a:rPr>
              <a:t>pid_t</a:t>
            </a:r>
            <a:r>
              <a:rPr lang="en-US" altLang="zh-CN" dirty="0">
                <a:latin typeface="宋体" charset="0"/>
                <a:ea typeface="黑体" charset="0"/>
              </a:rPr>
              <a:t> pc, </a:t>
            </a:r>
            <a:r>
              <a:rPr lang="en-US" altLang="zh-CN" dirty="0" err="1">
                <a:latin typeface="宋体" charset="0"/>
                <a:ea typeface="黑体" charset="0"/>
              </a:rPr>
              <a:t>pr</a:t>
            </a:r>
            <a:r>
              <a:rPr lang="en-US" altLang="zh-CN" dirty="0">
                <a:latin typeface="宋体" charset="0"/>
                <a:ea typeface="黑体" charset="0"/>
              </a:rPr>
              <a:t>;  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pc=fork();   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if(pc&lt;0) </a:t>
            </a:r>
            <a:r>
              <a:rPr lang="en-US" altLang="zh-CN" dirty="0" err="1">
                <a:latin typeface="宋体" charset="0"/>
                <a:ea typeface="黑体" charset="0"/>
              </a:rPr>
              <a:t>printf</a:t>
            </a:r>
            <a:r>
              <a:rPr lang="en-US" altLang="zh-CN" dirty="0">
                <a:latin typeface="宋体" charset="0"/>
                <a:ea typeface="黑体" charset="0"/>
              </a:rPr>
              <a:t>("</a:t>
            </a:r>
            <a:r>
              <a:rPr lang="en-US" altLang="zh-CN" dirty="0" err="1">
                <a:latin typeface="宋体" charset="0"/>
                <a:ea typeface="黑体" charset="0"/>
              </a:rPr>
              <a:t>Erroroccured</a:t>
            </a:r>
            <a:r>
              <a:rPr lang="en-US" altLang="zh-CN" dirty="0">
                <a:latin typeface="宋体" charset="0"/>
                <a:ea typeface="黑体" charset="0"/>
              </a:rPr>
              <a:t> on forking.\n");        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else if(pc==0){                     </a:t>
            </a:r>
          </a:p>
          <a:p>
            <a:pPr marL="831850" lvl="1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500" b="1" dirty="0">
                <a:latin typeface="宋体" charset="0"/>
                <a:ea typeface="宋体" charset="0"/>
              </a:rPr>
              <a:t>sleep(10);  </a:t>
            </a:r>
          </a:p>
          <a:p>
            <a:pPr marL="831850" lvl="1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500" b="1" dirty="0">
                <a:latin typeface="宋体" charset="0"/>
                <a:ea typeface="宋体" charset="0"/>
              </a:rPr>
              <a:t>exit(0);}          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do{               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	</a:t>
            </a:r>
            <a:r>
              <a:rPr lang="en-US" altLang="zh-CN" dirty="0" err="1">
                <a:latin typeface="宋体" charset="0"/>
                <a:ea typeface="黑体" charset="0"/>
              </a:rPr>
              <a:t>pr</a:t>
            </a:r>
            <a:r>
              <a:rPr lang="en-US" altLang="zh-CN" dirty="0">
                <a:latin typeface="宋体" charset="0"/>
                <a:ea typeface="黑体" charset="0"/>
              </a:rPr>
              <a:t>=</a:t>
            </a:r>
            <a:r>
              <a:rPr lang="en-US" altLang="zh-CN" dirty="0" err="1">
                <a:latin typeface="宋体" charset="0"/>
                <a:ea typeface="黑体" charset="0"/>
              </a:rPr>
              <a:t>waitpid</a:t>
            </a:r>
            <a:r>
              <a:rPr lang="en-US" altLang="zh-CN" dirty="0">
                <a:latin typeface="宋体" charset="0"/>
                <a:ea typeface="黑体" charset="0"/>
              </a:rPr>
              <a:t>(</a:t>
            </a:r>
            <a:r>
              <a:rPr lang="en-US" altLang="zh-CN" dirty="0" err="1">
                <a:latin typeface="宋体" charset="0"/>
                <a:ea typeface="黑体" charset="0"/>
              </a:rPr>
              <a:t>pc,NULL</a:t>
            </a:r>
            <a:r>
              <a:rPr lang="en-US" altLang="zh-CN" dirty="0">
                <a:latin typeface="宋体" charset="0"/>
                <a:ea typeface="黑体" charset="0"/>
              </a:rPr>
              <a:t>, WNOHANG);            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	if(</a:t>
            </a:r>
            <a:r>
              <a:rPr lang="en-US" altLang="zh-CN" dirty="0" err="1">
                <a:latin typeface="宋体" charset="0"/>
                <a:ea typeface="黑体" charset="0"/>
              </a:rPr>
              <a:t>pr</a:t>
            </a:r>
            <a:r>
              <a:rPr lang="en-US" altLang="zh-CN" dirty="0">
                <a:latin typeface="宋体" charset="0"/>
                <a:ea typeface="黑体" charset="0"/>
              </a:rPr>
              <a:t>==0){                        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		</a:t>
            </a:r>
            <a:r>
              <a:rPr lang="en-US" altLang="zh-CN" dirty="0" err="1">
                <a:latin typeface="宋体" charset="0"/>
                <a:ea typeface="黑体" charset="0"/>
              </a:rPr>
              <a:t>printf</a:t>
            </a:r>
            <a:r>
              <a:rPr lang="en-US" altLang="zh-CN" dirty="0">
                <a:latin typeface="宋体" charset="0"/>
                <a:ea typeface="黑体" charset="0"/>
              </a:rPr>
              <a:t>("No child exited\n");                           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		sleep(1);}  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	}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while(</a:t>
            </a:r>
            <a:r>
              <a:rPr lang="en-US" altLang="zh-CN" dirty="0" err="1">
                <a:latin typeface="宋体" charset="0"/>
                <a:ea typeface="黑体" charset="0"/>
              </a:rPr>
              <a:t>pr</a:t>
            </a:r>
            <a:r>
              <a:rPr lang="en-US" altLang="zh-CN" dirty="0">
                <a:latin typeface="宋体" charset="0"/>
                <a:ea typeface="黑体" charset="0"/>
              </a:rPr>
              <a:t>==0);              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if(</a:t>
            </a:r>
            <a:r>
              <a:rPr lang="en-US" altLang="zh-CN" dirty="0" err="1">
                <a:latin typeface="宋体" charset="0"/>
                <a:ea typeface="黑体" charset="0"/>
              </a:rPr>
              <a:t>pr</a:t>
            </a:r>
            <a:r>
              <a:rPr lang="en-US" altLang="zh-CN" dirty="0">
                <a:latin typeface="宋体" charset="0"/>
                <a:ea typeface="黑体" charset="0"/>
              </a:rPr>
              <a:t>==pc)   </a:t>
            </a:r>
            <a:r>
              <a:rPr lang="en-US" altLang="zh-CN" dirty="0" err="1">
                <a:latin typeface="宋体" charset="0"/>
                <a:ea typeface="黑体" charset="0"/>
              </a:rPr>
              <a:t>printf</a:t>
            </a:r>
            <a:r>
              <a:rPr lang="en-US" altLang="zh-CN" dirty="0" smtClean="0">
                <a:latin typeface="宋体" charset="0"/>
                <a:ea typeface="黑体" charset="0"/>
              </a:rPr>
              <a:t>(“successfully</a:t>
            </a:r>
            <a:r>
              <a:rPr lang="zh-CN" altLang="en-US" dirty="0" smtClean="0">
                <a:latin typeface="宋体" charset="0"/>
                <a:ea typeface="黑体" charset="0"/>
              </a:rPr>
              <a:t> </a:t>
            </a:r>
            <a:r>
              <a:rPr lang="en-US" altLang="zh-CN" dirty="0" smtClean="0">
                <a:latin typeface="宋体" charset="0"/>
                <a:ea typeface="黑体" charset="0"/>
              </a:rPr>
              <a:t>get </a:t>
            </a:r>
            <a:r>
              <a:rPr lang="en-US" altLang="zh-CN" dirty="0">
                <a:latin typeface="宋体" charset="0"/>
                <a:ea typeface="黑体" charset="0"/>
              </a:rPr>
              <a:t>child %d\n", </a:t>
            </a:r>
            <a:r>
              <a:rPr lang="en-US" altLang="zh-CN" dirty="0" err="1">
                <a:latin typeface="宋体" charset="0"/>
                <a:ea typeface="黑体" charset="0"/>
              </a:rPr>
              <a:t>pr</a:t>
            </a:r>
            <a:r>
              <a:rPr lang="en-US" altLang="zh-CN" dirty="0">
                <a:latin typeface="宋体" charset="0"/>
                <a:ea typeface="黑体" charset="0"/>
              </a:rPr>
              <a:t>);           </a:t>
            </a:r>
          </a:p>
          <a:p>
            <a:pPr marL="431800" indent="-323850" defTabSz="449263">
              <a:lnSpc>
                <a:spcPct val="78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else  </a:t>
            </a:r>
            <a:r>
              <a:rPr lang="en-US" altLang="zh-CN" dirty="0" err="1">
                <a:latin typeface="宋体" charset="0"/>
                <a:ea typeface="黑体" charset="0"/>
              </a:rPr>
              <a:t>printf</a:t>
            </a:r>
            <a:r>
              <a:rPr lang="en-US" altLang="zh-CN" dirty="0">
                <a:latin typeface="宋体" charset="0"/>
                <a:ea typeface="黑体" charset="0"/>
              </a:rPr>
              <a:t>("some error </a:t>
            </a:r>
            <a:r>
              <a:rPr lang="en-US" altLang="zh-CN" dirty="0" err="1">
                <a:latin typeface="宋体" charset="0"/>
                <a:ea typeface="黑体" charset="0"/>
              </a:rPr>
              <a:t>occured</a:t>
            </a:r>
            <a:r>
              <a:rPr lang="en-US" altLang="zh-CN" dirty="0">
                <a:latin typeface="宋体" charset="0"/>
                <a:ea typeface="黑体" charset="0"/>
              </a:rPr>
              <a:t>\n");   </a:t>
            </a:r>
            <a:endParaRPr lang="zh-CN" altLang="en-US" dirty="0">
              <a:latin typeface="宋体" charset="0"/>
              <a:ea typeface="黑体" charset="0"/>
            </a:endParaRPr>
          </a:p>
          <a:p>
            <a:pPr marL="431800" indent="-323850" defTabSz="449263">
              <a:lnSpc>
                <a:spcPct val="8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zh-CN" dirty="0">
              <a:latin typeface="宋体" charset="0"/>
              <a:ea typeface="黑体" charset="0"/>
            </a:endParaRPr>
          </a:p>
        </p:txBody>
      </p:sp>
      <p:pic>
        <p:nvPicPr>
          <p:cNvPr id="72708" name="图片 3" descr="0_1321890299qhq8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81876" y="3282951"/>
            <a:ext cx="2500313" cy="2074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527800" y="221333"/>
            <a:ext cx="56641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3082271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994" name="Rectangle 2"/>
          <p:cNvSpPr>
            <a:spLocks noGrp="1" noChangeArrowheads="1"/>
          </p:cNvSpPr>
          <p:nvPr>
            <p:ph type="title"/>
          </p:nvPr>
        </p:nvSpPr>
        <p:spPr>
          <a:xfrm>
            <a:off x="2597150" y="0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>
                <a:latin typeface="SimHei" charset="-122"/>
                <a:ea typeface="SimHei" charset="-122"/>
                <a:cs typeface="SimHei" charset="-122"/>
              </a:rPr>
              <a:t>waitpid函数</a:t>
            </a:r>
            <a:endParaRPr lang="en-US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>
          <a:xfrm>
            <a:off x="1181100" y="1501775"/>
            <a:ext cx="9717087" cy="4852988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黑体" charset="0"/>
              </a:rPr>
              <a:t>waitpid</a:t>
            </a:r>
            <a:r>
              <a:rPr lang="zh-CN" altLang="en-US" sz="2800" dirty="0">
                <a:latin typeface="宋体" charset="0"/>
                <a:ea typeface="黑体" charset="0"/>
              </a:rPr>
              <a:t>函数提供了</a:t>
            </a:r>
            <a:r>
              <a:rPr lang="en-US" altLang="zh-CN" sz="2800" dirty="0">
                <a:latin typeface="宋体" charset="0"/>
                <a:ea typeface="黑体" charset="0"/>
              </a:rPr>
              <a:t>wait</a:t>
            </a:r>
            <a:r>
              <a:rPr lang="zh-CN" altLang="en-US" sz="2800" dirty="0">
                <a:latin typeface="宋体" charset="0"/>
                <a:ea typeface="黑体" charset="0"/>
              </a:rPr>
              <a:t>函数没有的三个功能：</a:t>
            </a: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宋体" charset="0"/>
              </a:rPr>
              <a:t>waitpid</a:t>
            </a:r>
            <a:r>
              <a:rPr lang="zh-CN" altLang="en-US" sz="2800" dirty="0">
                <a:latin typeface="宋体" charset="0"/>
                <a:ea typeface="宋体" charset="0"/>
              </a:rPr>
              <a:t>可等待一个特定的进程，而</a:t>
            </a:r>
            <a:r>
              <a:rPr lang="en-US" altLang="zh-CN" sz="2800" dirty="0">
                <a:latin typeface="宋体" charset="0"/>
                <a:ea typeface="宋体" charset="0"/>
              </a:rPr>
              <a:t>wait</a:t>
            </a:r>
            <a:r>
              <a:rPr lang="zh-CN" altLang="en-US" sz="2800" dirty="0">
                <a:latin typeface="宋体" charset="0"/>
                <a:ea typeface="宋体" charset="0"/>
              </a:rPr>
              <a:t>则返回任一终止子进程的状态</a:t>
            </a: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宋体" charset="0"/>
              </a:rPr>
              <a:t>waitpid</a:t>
            </a:r>
            <a:r>
              <a:rPr lang="zh-CN" altLang="en-US" sz="2800" dirty="0">
                <a:latin typeface="宋体" charset="0"/>
                <a:ea typeface="宋体" charset="0"/>
              </a:rPr>
              <a:t>提供了一个</a:t>
            </a:r>
            <a:r>
              <a:rPr lang="en-US" altLang="zh-CN" sz="2800" dirty="0">
                <a:latin typeface="宋体" charset="0"/>
                <a:ea typeface="宋体" charset="0"/>
              </a:rPr>
              <a:t>wait</a:t>
            </a:r>
            <a:r>
              <a:rPr lang="zh-CN" altLang="en-US" sz="2800" dirty="0">
                <a:latin typeface="宋体" charset="0"/>
                <a:ea typeface="宋体" charset="0"/>
              </a:rPr>
              <a:t>的非阻塞版本。有时用户希望取得一个子进程的状态，但不想</a:t>
            </a:r>
            <a:r>
              <a:rPr lang="zh-CN" altLang="en-US" sz="2800" dirty="0" smtClean="0">
                <a:latin typeface="宋体" charset="0"/>
                <a:ea typeface="宋体" charset="0"/>
              </a:rPr>
              <a:t>阻塞</a:t>
            </a:r>
            <a:r>
              <a:rPr lang="en-US" altLang="zh-CN" sz="2800" dirty="0" smtClean="0">
                <a:latin typeface="宋体" charset="0"/>
                <a:ea typeface="宋体" charset="0"/>
              </a:rPr>
              <a:t>(</a:t>
            </a:r>
            <a:r>
              <a:rPr lang="en-US" altLang="zh-CN" sz="2800" dirty="0" err="1" smtClean="0">
                <a:latin typeface="SimSun" charset="-122"/>
                <a:ea typeface="SimSun" charset="-122"/>
                <a:cs typeface="SimSun" charset="-122"/>
              </a:rPr>
              <a:t>waitpid</a:t>
            </a:r>
            <a:r>
              <a:rPr lang="zh-CN" altLang="en-US" sz="2800" dirty="0">
                <a:latin typeface="SimSun" charset="-122"/>
                <a:ea typeface="SimSun" charset="-122"/>
                <a:cs typeface="SimSun" charset="-122"/>
              </a:rPr>
              <a:t>有一个选项，可以使调用者不阻塞；</a:t>
            </a:r>
            <a:r>
              <a:rPr lang="en-US" altLang="zh-CN" sz="2800" dirty="0" smtClean="0">
                <a:latin typeface="宋体" charset="0"/>
                <a:ea typeface="宋体" charset="0"/>
              </a:rPr>
              <a:t>)</a:t>
            </a:r>
            <a:endParaRPr lang="zh-CN" altLang="en-US" sz="2800" dirty="0">
              <a:latin typeface="宋体" charset="0"/>
              <a:ea typeface="宋体" charset="0"/>
            </a:endParaRPr>
          </a:p>
          <a:p>
            <a:pPr marL="863600" lvl="1" indent="-287338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宋体" charset="0"/>
              </a:rPr>
              <a:t>waitpid</a:t>
            </a:r>
            <a:r>
              <a:rPr lang="zh-CN" altLang="en-US" sz="2800" dirty="0">
                <a:latin typeface="宋体" charset="0"/>
                <a:ea typeface="宋体" charset="0"/>
              </a:rPr>
              <a:t>支持作业控制</a:t>
            </a:r>
          </a:p>
          <a:p>
            <a:pPr marL="431800" indent="-323850" defTabSz="449263">
              <a:lnSpc>
                <a:spcPct val="15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zh-CN" sz="2800" dirty="0">
              <a:latin typeface="宋体" charset="0"/>
              <a:ea typeface="黑体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588000" y="221333"/>
            <a:ext cx="66039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0503770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418" name="Rectangle 2"/>
          <p:cNvSpPr>
            <a:spLocks noGrp="1" noChangeArrowheads="1"/>
          </p:cNvSpPr>
          <p:nvPr>
            <p:ph type="title"/>
          </p:nvPr>
        </p:nvSpPr>
        <p:spPr>
          <a:xfrm>
            <a:off x="2546350" y="-24485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僵尸进程</a:t>
            </a:r>
          </a:p>
        </p:txBody>
      </p:sp>
      <p:sp>
        <p:nvSpPr>
          <p:cNvPr id="572419" name="Rectangle 3"/>
          <p:cNvSpPr>
            <a:spLocks noGrp="1" noChangeArrowheads="1"/>
          </p:cNvSpPr>
          <p:nvPr>
            <p:ph idx="1"/>
          </p:nvPr>
        </p:nvSpPr>
        <p:spPr>
          <a:xfrm>
            <a:off x="738188" y="1281783"/>
            <a:ext cx="10564812" cy="5489575"/>
          </a:xfrm>
        </p:spPr>
        <p:txBody>
          <a:bodyPr vert="horz" lIns="0" tIns="10972" rIns="0" bIns="0" rtlCol="0">
            <a:normAutofit/>
          </a:bodyPr>
          <a:lstStyle/>
          <a:p>
            <a:pPr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进程在正常退出之前会释放进程用户空间的所有资源，但进程控制块等内核空间资源不会在此时释放</a:t>
            </a:r>
            <a:endParaRPr lang="en-US" altLang="zh-CN" sz="2800" dirty="0">
              <a:effectLst>
                <a:outerShdw blurRad="38100" dist="38100" dir="2700000" algn="tl">
                  <a:srgbClr val="DDDDDD"/>
                </a:outerShdw>
              </a:effectLst>
              <a:latin typeface="SimHei" charset="-122"/>
              <a:ea typeface="SimHei" charset="-122"/>
              <a:cs typeface="SimHei" charset="-122"/>
            </a:endParaRPr>
          </a:p>
          <a:p>
            <a:pPr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当父进程调用wait等函数后，内核将释放终止进程所使用的所有内存，关闭其打开的所有文件</a:t>
            </a:r>
            <a:r>
              <a:rPr lang="zh-CN" altLang="en-US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（回收内核空间资源）</a:t>
            </a:r>
            <a:endParaRPr lang="en-US" altLang="zh-CN" sz="2800" dirty="0">
              <a:effectLst>
                <a:outerShdw blurRad="38100" dist="38100" dir="2700000" algn="tl">
                  <a:srgbClr val="DDDDDD"/>
                </a:outerShdw>
              </a:effectLst>
              <a:latin typeface="SimHei" charset="-122"/>
              <a:ea typeface="SimHei" charset="-122"/>
              <a:cs typeface="SimHei" charset="-122"/>
            </a:endParaRPr>
          </a:p>
          <a:p>
            <a:pPr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对于已经终止、但是其父进程尚未对其调用wait等函数的进程，被称为僵尸进程</a:t>
            </a:r>
            <a:endParaRPr lang="en-US" altLang="zh-CN" sz="2800" dirty="0">
              <a:effectLst>
                <a:outerShdw blurRad="38100" dist="38100" dir="2700000" algn="tl">
                  <a:srgbClr val="DDDDDD"/>
                </a:outerShdw>
              </a:effectLst>
              <a:latin typeface="SimHei" charset="-122"/>
              <a:ea typeface="SimHei" charset="-122"/>
              <a:cs typeface="SimHei" charset="-122"/>
            </a:endParaRPr>
          </a:p>
          <a:p>
            <a:pPr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若父进程在子进程之前终止了，则子进程的父进程将变为init进程</a:t>
            </a:r>
            <a:r>
              <a:rPr lang="zh-CN" altLang="en-US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，</a:t>
            </a:r>
            <a:r>
              <a:rPr lang="en-US" altLang="zh-CN" sz="2800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保证每个进程都有父进程</a:t>
            </a:r>
            <a:r>
              <a:rPr lang="zh-CN" altLang="en-US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。</a:t>
            </a:r>
            <a:endParaRPr lang="en-US" altLang="zh-CN" sz="2800" dirty="0">
              <a:effectLst>
                <a:outerShdw blurRad="38100" dist="38100" dir="2700000" algn="tl">
                  <a:srgbClr val="DDDDDD"/>
                </a:outerShdw>
              </a:effectLst>
              <a:latin typeface="SimHei" charset="-122"/>
              <a:ea typeface="SimHei" charset="-122"/>
              <a:cs typeface="SimHei" charset="-122"/>
            </a:endParaRPr>
          </a:p>
          <a:p>
            <a:pPr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init对每个终止的子进程，都会调用wait函数，获取其终止状态</a:t>
            </a:r>
            <a:endParaRPr lang="en-US" altLang="zh-CN" sz="2800" dirty="0">
              <a:effectLst>
                <a:outerShdw blurRad="38100" dist="38100" dir="2700000" algn="tl">
                  <a:srgbClr val="DDDDDD"/>
                </a:outerShdw>
              </a:effectLst>
              <a:latin typeface="SimHei" charset="-122"/>
              <a:ea typeface="SimHei" charset="-122"/>
              <a:cs typeface="SimHei" charset="-122"/>
            </a:endParaRPr>
          </a:p>
          <a:p>
            <a:pPr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zh-CN" sz="2800" dirty="0">
              <a:effectLst>
                <a:outerShdw blurRad="38100" dist="38100" dir="2700000" algn="tl">
                  <a:srgbClr val="DDDDDD"/>
                </a:outerShdw>
              </a:effectLst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914900" y="221333"/>
            <a:ext cx="72770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4150081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800" dirty="0" smtClean="0">
                <a:latin typeface="SimHei" charset="-122"/>
                <a:ea typeface="SimHei" charset="-122"/>
                <a:cs typeface="SimHei" charset="-122"/>
              </a:rPr>
              <a:t>1. .</a:t>
            </a:r>
            <a:r>
              <a:rPr kumimoji="1" lang="zh-CN" altLang="en-US" sz="2800" dirty="0" smtClean="0">
                <a:latin typeface="SimHei" charset="-122"/>
                <a:ea typeface="SimHei" charset="-122"/>
                <a:cs typeface="SimHei" charset="-122"/>
              </a:rPr>
              <a:t>是代表当前目录，</a:t>
            </a:r>
            <a:r>
              <a:rPr kumimoji="1" lang="en-US" altLang="zh-CN" sz="2800" dirty="0" smtClean="0">
                <a:latin typeface="SimHei" charset="-122"/>
                <a:ea typeface="SimHei" charset="-122"/>
                <a:cs typeface="SimHei" charset="-122"/>
              </a:rPr>
              <a:t>..</a:t>
            </a:r>
            <a:r>
              <a:rPr kumimoji="1" lang="zh-CN" altLang="en-US" sz="2800" dirty="0" smtClean="0">
                <a:latin typeface="SimHei" charset="-122"/>
                <a:ea typeface="SimHei" charset="-122"/>
                <a:cs typeface="SimHei" charset="-122"/>
              </a:rPr>
              <a:t>是代表上级目录</a:t>
            </a:r>
            <a:endParaRPr kumimoji="1" lang="en-US" altLang="zh-CN" sz="2800" dirty="0" smtClean="0">
              <a:latin typeface="SimHei" charset="-122"/>
              <a:ea typeface="SimHei" charset="-122"/>
              <a:cs typeface="SimHei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800" dirty="0" smtClean="0">
                <a:latin typeface="SimHei" charset="-122"/>
                <a:ea typeface="SimHei" charset="-122"/>
                <a:cs typeface="SimHei" charset="-122"/>
              </a:rPr>
              <a:t>2.</a:t>
            </a:r>
            <a:r>
              <a:rPr kumimoji="1" lang="zh-CN" altLang="en-US" sz="2800" dirty="0" smtClean="0">
                <a:latin typeface="SimHei" charset="-122"/>
                <a:ea typeface="SimHei" charset="-122"/>
                <a:cs typeface="SimHei" charset="-122"/>
              </a:rPr>
              <a:t> </a:t>
            </a:r>
            <a:r>
              <a:rPr kumimoji="1" lang="en-US" altLang="zh-CN" sz="2800" dirty="0" err="1" smtClean="0">
                <a:latin typeface="SimHei" charset="-122"/>
                <a:ea typeface="SimHei" charset="-122"/>
                <a:cs typeface="SimHei" charset="-122"/>
              </a:rPr>
              <a:t>lstat</a:t>
            </a:r>
            <a:r>
              <a:rPr kumimoji="1" lang="zh-CN" altLang="en-US" sz="2800" dirty="0" smtClean="0">
                <a:latin typeface="SimHei" charset="-122"/>
                <a:ea typeface="SimHei" charset="-122"/>
                <a:cs typeface="SimHei" charset="-122"/>
              </a:rPr>
              <a:t>的参数问题：</a:t>
            </a:r>
            <a:r>
              <a:rPr kumimoji="1" lang="en-US" altLang="zh-CN" sz="2800" dirty="0" smtClean="0">
                <a:latin typeface="SimHei" charset="-122"/>
                <a:ea typeface="SimHei" charset="-122"/>
                <a:cs typeface="SimHei" charset="-122"/>
              </a:rPr>
              <a:t>Pathname</a:t>
            </a:r>
            <a:r>
              <a:rPr kumimoji="1" lang="zh-CN" altLang="en-US" sz="2800" dirty="0" smtClean="0">
                <a:latin typeface="SimHei" charset="-122"/>
                <a:ea typeface="SimHei" charset="-122"/>
                <a:cs typeface="SimHei" charset="-122"/>
              </a:rPr>
              <a:t>要求的是一个绝对路径（或者在当前路径下寻找）</a:t>
            </a:r>
            <a:endParaRPr kumimoji="1" lang="en-US" altLang="zh-CN" sz="2800" dirty="0" smtClean="0">
              <a:latin typeface="SimHei" charset="-122"/>
              <a:ea typeface="SimHei" charset="-122"/>
              <a:cs typeface="SimHei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800" dirty="0" smtClean="0">
                <a:latin typeface="SimHei" charset="-122"/>
                <a:ea typeface="SimHei" charset="-122"/>
                <a:cs typeface="SimHei" charset="-122"/>
              </a:rPr>
              <a:t>3.</a:t>
            </a:r>
            <a:r>
              <a:rPr kumimoji="1" lang="zh-CN" altLang="en-US" sz="2800" dirty="0" smtClean="0">
                <a:latin typeface="SimHei" charset="-122"/>
                <a:ea typeface="SimHei" charset="-122"/>
                <a:cs typeface="SimHei" charset="-122"/>
              </a:rPr>
              <a:t> </a:t>
            </a:r>
            <a:r>
              <a:rPr lang="pl-PL" altLang="zh-CN" sz="2800" dirty="0">
                <a:latin typeface="SimHei" charset="-122"/>
                <a:ea typeface="SimHei" charset="-122"/>
                <a:cs typeface="SimHei" charset="-122"/>
              </a:rPr>
              <a:t>DIR *</a:t>
            </a:r>
            <a:r>
              <a:rPr lang="pl-PL" altLang="zh-CN" sz="2800" dirty="0" err="1">
                <a:latin typeface="SimHei" charset="-122"/>
                <a:ea typeface="SimHei" charset="-122"/>
                <a:cs typeface="SimHei" charset="-122"/>
              </a:rPr>
              <a:t>dp</a:t>
            </a:r>
            <a:r>
              <a:rPr lang="pl-PL" altLang="zh-CN" sz="2800" dirty="0">
                <a:latin typeface="SimHei" charset="-122"/>
                <a:ea typeface="SimHei" charset="-122"/>
                <a:cs typeface="SimHei" charset="-122"/>
              </a:rPr>
              <a:t>;</a:t>
            </a:r>
            <a:br>
              <a:rPr lang="pl-PL" altLang="zh-CN" sz="2800" dirty="0">
                <a:latin typeface="SimHei" charset="-122"/>
                <a:ea typeface="SimHei" charset="-122"/>
                <a:cs typeface="SimHei" charset="-122"/>
              </a:rPr>
            </a:br>
            <a:r>
              <a:rPr lang="pl-PL" altLang="zh-CN" sz="2800" dirty="0">
                <a:latin typeface="SimHei" charset="-122"/>
                <a:ea typeface="SimHei" charset="-122"/>
                <a:cs typeface="SimHei" charset="-122"/>
              </a:rPr>
              <a:t>   </a:t>
            </a:r>
            <a:r>
              <a:rPr lang="pl-PL" altLang="zh-CN" sz="2800" dirty="0" err="1" smtClean="0">
                <a:latin typeface="SimHei" charset="-122"/>
                <a:ea typeface="SimHei" charset="-122"/>
                <a:cs typeface="SimHei" charset="-122"/>
              </a:rPr>
              <a:t>struct</a:t>
            </a:r>
            <a:r>
              <a:rPr lang="pl-PL" altLang="zh-CN" sz="2800" dirty="0">
                <a:latin typeface="SimHei" charset="-122"/>
                <a:ea typeface="SimHei" charset="-122"/>
                <a:cs typeface="SimHei" charset="-122"/>
              </a:rPr>
              <a:t> </a:t>
            </a:r>
            <a:r>
              <a:rPr lang="pl-PL" altLang="zh-CN" sz="2800" dirty="0" err="1">
                <a:latin typeface="SimHei" charset="-122"/>
                <a:ea typeface="SimHei" charset="-122"/>
                <a:cs typeface="SimHei" charset="-122"/>
              </a:rPr>
              <a:t>dirent</a:t>
            </a:r>
            <a:r>
              <a:rPr lang="pl-PL" altLang="zh-CN" sz="2800" dirty="0">
                <a:latin typeface="SimHei" charset="-122"/>
                <a:ea typeface="SimHei" charset="-122"/>
                <a:cs typeface="SimHei" charset="-122"/>
              </a:rPr>
              <a:t> *</a:t>
            </a:r>
            <a:r>
              <a:rPr lang="pl-PL" altLang="zh-CN" sz="2800" dirty="0" err="1">
                <a:latin typeface="SimHei" charset="-122"/>
                <a:ea typeface="SimHei" charset="-122"/>
                <a:cs typeface="SimHei" charset="-122"/>
              </a:rPr>
              <a:t>entry</a:t>
            </a:r>
            <a:r>
              <a:rPr lang="pl-PL" altLang="zh-CN" sz="2800" dirty="0">
                <a:latin typeface="SimHei" charset="-122"/>
                <a:ea typeface="SimHei" charset="-122"/>
                <a:cs typeface="SimHei" charset="-122"/>
              </a:rPr>
              <a:t>;</a:t>
            </a:r>
            <a:br>
              <a:rPr lang="pl-PL" altLang="zh-CN" sz="2800" dirty="0">
                <a:latin typeface="SimHei" charset="-122"/>
                <a:ea typeface="SimHei" charset="-122"/>
                <a:cs typeface="SimHei" charset="-122"/>
              </a:rPr>
            </a:br>
            <a:r>
              <a:rPr lang="pl-PL" altLang="zh-CN" sz="2800" dirty="0">
                <a:latin typeface="SimHei" charset="-122"/>
                <a:ea typeface="SimHei" charset="-122"/>
                <a:cs typeface="SimHei" charset="-122"/>
              </a:rPr>
              <a:t>   </a:t>
            </a:r>
            <a:r>
              <a:rPr lang="pl-PL" altLang="zh-CN" sz="2800" dirty="0" err="1" smtClean="0">
                <a:latin typeface="SimHei" charset="-122"/>
                <a:ea typeface="SimHei" charset="-122"/>
                <a:cs typeface="SimHei" charset="-122"/>
              </a:rPr>
              <a:t>struct</a:t>
            </a:r>
            <a:r>
              <a:rPr lang="pl-PL" altLang="zh-CN" sz="2800" dirty="0">
                <a:latin typeface="SimHei" charset="-122"/>
                <a:ea typeface="SimHei" charset="-122"/>
                <a:cs typeface="SimHei" charset="-122"/>
              </a:rPr>
              <a:t> </a:t>
            </a:r>
            <a:r>
              <a:rPr lang="pl-PL" altLang="zh-CN" sz="2800" dirty="0" err="1">
                <a:latin typeface="SimHei" charset="-122"/>
                <a:ea typeface="SimHei" charset="-122"/>
                <a:cs typeface="SimHei" charset="-122"/>
              </a:rPr>
              <a:t>stat</a:t>
            </a:r>
            <a:r>
              <a:rPr lang="pl-PL" altLang="zh-CN" sz="2800" dirty="0">
                <a:latin typeface="SimHei" charset="-122"/>
                <a:ea typeface="SimHei" charset="-122"/>
                <a:cs typeface="SimHei" charset="-122"/>
              </a:rPr>
              <a:t> </a:t>
            </a:r>
            <a:r>
              <a:rPr lang="pl-PL" altLang="zh-CN" sz="2800" dirty="0" err="1" smtClean="0">
                <a:latin typeface="SimHei" charset="-122"/>
                <a:ea typeface="SimHei" charset="-122"/>
                <a:cs typeface="SimHei" charset="-122"/>
              </a:rPr>
              <a:t>statbuf</a:t>
            </a:r>
            <a:r>
              <a:rPr lang="pl-PL" altLang="zh-CN" sz="2800" dirty="0" smtClean="0">
                <a:latin typeface="SimHei" charset="-122"/>
                <a:ea typeface="SimHei" charset="-122"/>
                <a:cs typeface="SimHei" charset="-122"/>
              </a:rPr>
              <a:t>;</a:t>
            </a:r>
            <a:r>
              <a:rPr lang="en-US" altLang="zh-CN" sz="2800" dirty="0" err="1" smtClean="0">
                <a:latin typeface="SimHei" charset="-122"/>
                <a:ea typeface="SimHei" charset="-122"/>
                <a:cs typeface="SimHei" charset="-122"/>
              </a:rPr>
              <a:t>dirent</a:t>
            </a:r>
            <a:r>
              <a:rPr lang="zh-CN" altLang="en-US" sz="2800" dirty="0" smtClean="0">
                <a:latin typeface="SimHei" charset="-122"/>
                <a:ea typeface="SimHei" charset="-122"/>
                <a:cs typeface="SimHei" charset="-122"/>
              </a:rPr>
              <a:t>和</a:t>
            </a:r>
            <a:r>
              <a:rPr lang="en-US" altLang="zh-CN" sz="2800" dirty="0" err="1" smtClean="0">
                <a:latin typeface="SimHei" charset="-122"/>
                <a:ea typeface="SimHei" charset="-122"/>
                <a:cs typeface="SimHei" charset="-122"/>
              </a:rPr>
              <a:t>dir</a:t>
            </a:r>
            <a:r>
              <a:rPr lang="zh-CN" altLang="en-US" sz="2800" dirty="0" smtClean="0">
                <a:latin typeface="SimHei" charset="-122"/>
                <a:ea typeface="SimHei" charset="-122"/>
                <a:cs typeface="SimHei" charset="-122"/>
              </a:rPr>
              <a:t>使用指针是因为打开目录的时候内核分配内存，</a:t>
            </a:r>
            <a:r>
              <a:rPr lang="en-US" altLang="zh-CN" sz="2800" dirty="0" err="1" smtClean="0">
                <a:latin typeface="SimHei" charset="-122"/>
                <a:ea typeface="SimHei" charset="-122"/>
                <a:cs typeface="SimHei" charset="-122"/>
              </a:rPr>
              <a:t>statbuf</a:t>
            </a:r>
            <a:r>
              <a:rPr lang="zh-CN" altLang="en-US" sz="2800" dirty="0" smtClean="0">
                <a:latin typeface="SimHei" charset="-122"/>
                <a:ea typeface="SimHei" charset="-122"/>
                <a:cs typeface="SimHei" charset="-122"/>
              </a:rPr>
              <a:t>是我们自己声明。</a:t>
            </a:r>
            <a:endParaRPr lang="pl-PL" altLang="zh-CN" sz="2800" dirty="0" smtClean="0">
              <a:latin typeface="SimHei" charset="-122"/>
              <a:ea typeface="SimHei" charset="-122"/>
              <a:cs typeface="SimHe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800" dirty="0">
                <a:latin typeface="SimHei" charset="-122"/>
                <a:ea typeface="SimHei" charset="-122"/>
                <a:cs typeface="SimHei" charset="-122"/>
              </a:rPr>
              <a:t> </a:t>
            </a:r>
            <a:r>
              <a:rPr kumimoji="1" lang="zh-CN" altLang="en-US" sz="2800" dirty="0" smtClean="0">
                <a:latin typeface="SimHei" charset="-122"/>
                <a:ea typeface="SimHei" charset="-122"/>
                <a:cs typeface="SimHei" charset="-122"/>
              </a:rPr>
              <a:t>   </a:t>
            </a:r>
            <a:endParaRPr kumimoji="1" lang="zh-CN" altLang="en-US" sz="2800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463800" y="163219"/>
            <a:ext cx="10515600" cy="761245"/>
          </a:xfrm>
        </p:spPr>
        <p:txBody>
          <a:bodyPr>
            <a:normAutofit/>
          </a:bodyPr>
          <a:lstStyle/>
          <a:p>
            <a:r>
              <a:rPr kumimoji="1" lang="zh-CN" altLang="en-US" dirty="0" smtClean="0">
                <a:latin typeface="SimHei" charset="-122"/>
                <a:ea typeface="SimHei" charset="-122"/>
                <a:cs typeface="SimHei" charset="-122"/>
              </a:rPr>
              <a:t>历史问题</a:t>
            </a:r>
            <a:endParaRPr kumimoji="1" lang="zh-CN" altLang="en-US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2340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737100" y="234033"/>
            <a:ext cx="74548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18830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186" name="Rectangle 2"/>
          <p:cNvSpPr>
            <a:spLocks noGrp="1" noChangeArrowheads="1"/>
          </p:cNvSpPr>
          <p:nvPr>
            <p:ph type="title"/>
          </p:nvPr>
        </p:nvSpPr>
        <p:spPr>
          <a:xfrm>
            <a:off x="2533650" y="0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exec</a:t>
            </a:r>
            <a:r>
              <a:rPr lang="zh-CN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类函数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idx="1"/>
          </p:nvPr>
        </p:nvSpPr>
        <p:spPr>
          <a:xfrm>
            <a:off x="1022350" y="1479548"/>
            <a:ext cx="10356850" cy="5040312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进程调用</a:t>
            </a:r>
            <a:r>
              <a:rPr lang="en-US" altLang="zh-CN" sz="2800" dirty="0">
                <a:latin typeface="宋体" charset="0"/>
                <a:ea typeface="黑体" charset="0"/>
              </a:rPr>
              <a:t>exec</a:t>
            </a:r>
            <a:r>
              <a:rPr lang="zh-CN" altLang="en-US" sz="2800" dirty="0">
                <a:latin typeface="宋体" charset="0"/>
                <a:ea typeface="黑体" charset="0"/>
              </a:rPr>
              <a:t>类函数在进程中</a:t>
            </a:r>
            <a:r>
              <a:rPr lang="zh-CN" altLang="en-US" sz="2800" dirty="0">
                <a:solidFill>
                  <a:srgbClr val="FF0000"/>
                </a:solidFill>
                <a:latin typeface="宋体" charset="0"/>
                <a:ea typeface="黑体" charset="0"/>
              </a:rPr>
              <a:t>执行一个可执行文件</a:t>
            </a: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进程调用</a:t>
            </a:r>
            <a:r>
              <a:rPr lang="en-US" altLang="zh-CN" sz="2800" dirty="0">
                <a:latin typeface="宋体" charset="0"/>
                <a:ea typeface="黑体" charset="0"/>
              </a:rPr>
              <a:t>exec</a:t>
            </a:r>
            <a:r>
              <a:rPr lang="zh-CN" altLang="en-US" sz="2800" dirty="0">
                <a:latin typeface="宋体" charset="0"/>
                <a:ea typeface="黑体" charset="0"/>
              </a:rPr>
              <a:t>类函数时，该进程执行的程序完全替换为新程序（来源于可执行文件）</a:t>
            </a: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新程序从</a:t>
            </a:r>
            <a:r>
              <a:rPr lang="en-US" altLang="zh-CN" sz="2800" dirty="0">
                <a:latin typeface="宋体" charset="0"/>
                <a:ea typeface="黑体" charset="0"/>
              </a:rPr>
              <a:t>main</a:t>
            </a:r>
            <a:r>
              <a:rPr lang="zh-CN" altLang="en-US" sz="2800" dirty="0">
                <a:latin typeface="宋体" charset="0"/>
                <a:ea typeface="黑体" charset="0"/>
              </a:rPr>
              <a:t>函数开始执行</a:t>
            </a: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>
                <a:latin typeface="宋体" charset="0"/>
                <a:ea typeface="黑体" charset="0"/>
              </a:rPr>
              <a:t>exec</a:t>
            </a:r>
            <a:r>
              <a:rPr lang="zh-CN" altLang="en-US" sz="2800" dirty="0">
                <a:latin typeface="宋体" charset="0"/>
                <a:ea typeface="黑体" charset="0"/>
              </a:rPr>
              <a:t>类函数并不创建新进程，所以在调用</a:t>
            </a:r>
            <a:r>
              <a:rPr lang="en-US" altLang="zh-CN" sz="2800" dirty="0">
                <a:latin typeface="宋体" charset="0"/>
                <a:ea typeface="黑体" charset="0"/>
              </a:rPr>
              <a:t>exec</a:t>
            </a:r>
            <a:r>
              <a:rPr lang="zh-CN" altLang="en-US" sz="2800" dirty="0">
                <a:latin typeface="宋体" charset="0"/>
                <a:ea typeface="黑体" charset="0"/>
              </a:rPr>
              <a:t>类函数后其进程</a:t>
            </a:r>
            <a:r>
              <a:rPr lang="en-US" altLang="zh-CN" sz="2800" dirty="0">
                <a:latin typeface="宋体" charset="0"/>
                <a:ea typeface="黑体" charset="0"/>
              </a:rPr>
              <a:t>ID</a:t>
            </a:r>
            <a:r>
              <a:rPr lang="zh-CN" altLang="en-US" sz="2800" dirty="0">
                <a:latin typeface="宋体" charset="0"/>
                <a:ea typeface="黑体" charset="0"/>
              </a:rPr>
              <a:t>并未改变，打开的文件不变</a:t>
            </a:r>
            <a:endParaRPr lang="en-US" altLang="zh-CN" sz="2800" dirty="0">
              <a:latin typeface="宋体" charset="0"/>
              <a:ea typeface="黑体" charset="0"/>
            </a:endParaRP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>
                <a:latin typeface="宋体" charset="0"/>
                <a:ea typeface="黑体" charset="0"/>
              </a:rPr>
              <a:t>exec</a:t>
            </a:r>
            <a:r>
              <a:rPr lang="zh-CN" altLang="en-US" sz="2800" dirty="0">
                <a:latin typeface="宋体" charset="0"/>
                <a:ea typeface="黑体" charset="0"/>
              </a:rPr>
              <a:t>类函数替换了当前进程的正文、数据、堆和栈</a:t>
            </a:r>
            <a:endParaRPr lang="en-US" altLang="zh-CN" sz="2800" dirty="0">
              <a:latin typeface="宋体" charset="0"/>
              <a:ea typeface="黑体" charset="0"/>
            </a:endParaRPr>
          </a:p>
          <a:p>
            <a:pPr marL="431800" indent="-323850" defTabSz="449263">
              <a:lnSpc>
                <a:spcPct val="12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zh-CN" altLang="en-US" sz="2800" dirty="0">
              <a:latin typeface="宋体" charset="0"/>
              <a:ea typeface="黑体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283200" y="221333"/>
            <a:ext cx="69087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6563453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234" name="Rectangle 2"/>
          <p:cNvSpPr>
            <a:spLocks noGrp="1" noChangeArrowheads="1"/>
          </p:cNvSpPr>
          <p:nvPr>
            <p:ph type="title"/>
          </p:nvPr>
        </p:nvSpPr>
        <p:spPr>
          <a:xfrm>
            <a:off x="2597150" y="-24485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>
                <a:latin typeface="SimHei" charset="-122"/>
                <a:ea typeface="SimHei" charset="-122"/>
                <a:cs typeface="SimHei" charset="-122"/>
              </a:rPr>
              <a:t>execl函数</a:t>
            </a:r>
            <a:endParaRPr lang="en-US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78851" name="Rectangle 3"/>
          <p:cNvSpPr>
            <a:spLocks noGrp="1" noChangeArrowheads="1"/>
          </p:cNvSpPr>
          <p:nvPr>
            <p:ph idx="1"/>
          </p:nvPr>
        </p:nvSpPr>
        <p:spPr>
          <a:xfrm>
            <a:off x="1066800" y="1281783"/>
            <a:ext cx="10833100" cy="4997450"/>
          </a:xfrm>
        </p:spPr>
        <p:txBody>
          <a:bodyPr vert="horz" lIns="0" tIns="10972" rIns="0" bIns="0" rtlCol="0">
            <a:noAutofit/>
          </a:bodyPr>
          <a:lstStyle/>
          <a:p>
            <a:pPr marL="431800" indent="-323850" defTabSz="449263">
              <a:lnSpc>
                <a:spcPct val="98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函数原型</a:t>
            </a:r>
          </a:p>
          <a:p>
            <a:pPr marL="863600" lvl="1" indent="-287338" defTabSz="449263"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宋体" charset="0"/>
              </a:rPr>
              <a:t>int</a:t>
            </a:r>
            <a:r>
              <a:rPr lang="en-US" altLang="zh-CN" sz="2800" dirty="0">
                <a:latin typeface="宋体" charset="0"/>
                <a:ea typeface="宋体" charset="0"/>
              </a:rPr>
              <a:t> </a:t>
            </a:r>
            <a:r>
              <a:rPr lang="en-US" altLang="zh-CN" sz="2800" dirty="0" err="1">
                <a:latin typeface="宋体" charset="0"/>
                <a:ea typeface="宋体" charset="0"/>
              </a:rPr>
              <a:t>execl</a:t>
            </a:r>
            <a:r>
              <a:rPr lang="en-US" altLang="zh-CN" sz="2800" dirty="0">
                <a:latin typeface="宋体" charset="0"/>
                <a:ea typeface="宋体" charset="0"/>
              </a:rPr>
              <a:t>(</a:t>
            </a:r>
            <a:r>
              <a:rPr lang="en-US" altLang="zh-CN" sz="2800" dirty="0" err="1">
                <a:latin typeface="宋体" charset="0"/>
                <a:ea typeface="宋体" charset="0"/>
              </a:rPr>
              <a:t>const</a:t>
            </a:r>
            <a:r>
              <a:rPr lang="en-US" altLang="zh-CN" sz="2800" dirty="0">
                <a:latin typeface="宋体" charset="0"/>
                <a:ea typeface="宋体" charset="0"/>
              </a:rPr>
              <a:t> char *pathname, </a:t>
            </a:r>
          </a:p>
          <a:p>
            <a:pPr marL="863600" lvl="1" indent="-287338" defTabSz="449263"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>
                <a:latin typeface="宋体" charset="0"/>
                <a:ea typeface="宋体" charset="0"/>
              </a:rPr>
              <a:t>     </a:t>
            </a:r>
            <a:r>
              <a:rPr lang="en-US" altLang="zh-CN" sz="2800" dirty="0" err="1">
                <a:latin typeface="宋体" charset="0"/>
                <a:ea typeface="宋体" charset="0"/>
              </a:rPr>
              <a:t>const</a:t>
            </a:r>
            <a:r>
              <a:rPr lang="en-US" altLang="zh-CN" sz="2800" dirty="0">
                <a:latin typeface="宋体" charset="0"/>
                <a:ea typeface="宋体" charset="0"/>
              </a:rPr>
              <a:t> char *arg0, .../*(char*)0*/);</a:t>
            </a:r>
            <a:r>
              <a:rPr lang="zh-CN" altLang="en-US" sz="2800" dirty="0">
                <a:latin typeface="宋体" charset="0"/>
                <a:ea typeface="宋体" charset="0"/>
              </a:rPr>
              <a:t>（</a:t>
            </a:r>
            <a:r>
              <a:rPr lang="en-US" altLang="zh-CN" sz="2800" dirty="0" err="1">
                <a:latin typeface="宋体" charset="0"/>
                <a:ea typeface="宋体" charset="0"/>
              </a:rPr>
              <a:t>unistd.h</a:t>
            </a:r>
            <a:r>
              <a:rPr lang="zh-CN" altLang="en-US" sz="2800" dirty="0">
                <a:latin typeface="宋体" charset="0"/>
                <a:ea typeface="宋体" charset="0"/>
              </a:rPr>
              <a:t>）</a:t>
            </a:r>
            <a:endParaRPr lang="en-US" altLang="zh-CN" sz="2800" dirty="0">
              <a:latin typeface="宋体" charset="0"/>
              <a:ea typeface="宋体" charset="0"/>
            </a:endParaRPr>
          </a:p>
          <a:p>
            <a:pPr marL="431800" indent="-323850" defTabSz="449263"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参数</a:t>
            </a:r>
            <a:endParaRPr lang="zh-CN" altLang="en-US" sz="2800" dirty="0">
              <a:solidFill>
                <a:srgbClr val="FF0000"/>
              </a:solidFill>
              <a:latin typeface="宋体" charset="0"/>
              <a:ea typeface="黑体" charset="0"/>
            </a:endParaRPr>
          </a:p>
          <a:p>
            <a:pPr marL="863600" lvl="1" indent="-287338" defTabSz="449263"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>
                <a:latin typeface="宋体" charset="0"/>
                <a:ea typeface="宋体" charset="0"/>
              </a:rPr>
              <a:t>pathname</a:t>
            </a:r>
            <a:r>
              <a:rPr lang="zh-CN" altLang="en-US" sz="2800" dirty="0">
                <a:latin typeface="宋体" charset="0"/>
                <a:ea typeface="宋体" charset="0"/>
              </a:rPr>
              <a:t>：要执行程序的</a:t>
            </a:r>
            <a:r>
              <a:rPr lang="zh-CN" altLang="en-US" sz="2800" dirty="0">
                <a:solidFill>
                  <a:srgbClr val="FF0000"/>
                </a:solidFill>
                <a:latin typeface="宋体" charset="0"/>
                <a:ea typeface="宋体" charset="0"/>
              </a:rPr>
              <a:t>绝对路径名</a:t>
            </a:r>
          </a:p>
          <a:p>
            <a:pPr marL="863600" lvl="1" indent="-287338" defTabSz="449263"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可变参数：要执行程序的命令行参数，以“</a:t>
            </a:r>
            <a:r>
              <a:rPr lang="en-US" altLang="zh-CN" sz="2800" dirty="0">
                <a:latin typeface="宋体" charset="0"/>
                <a:ea typeface="宋体" charset="0"/>
              </a:rPr>
              <a:t>(char *)0”</a:t>
            </a:r>
            <a:r>
              <a:rPr lang="zh-CN" altLang="en-US" sz="2800" dirty="0">
                <a:latin typeface="宋体" charset="0"/>
                <a:ea typeface="宋体" charset="0"/>
              </a:rPr>
              <a:t>结束</a:t>
            </a:r>
            <a:endParaRPr lang="en-US" altLang="zh-CN" sz="2800" dirty="0">
              <a:latin typeface="宋体" charset="0"/>
              <a:ea typeface="宋体" charset="0"/>
            </a:endParaRPr>
          </a:p>
          <a:p>
            <a:pPr marL="431800" indent="-323850" defTabSz="449263"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黑体" charset="0"/>
              </a:rPr>
              <a:t>返回值</a:t>
            </a:r>
          </a:p>
          <a:p>
            <a:pPr marL="863600" lvl="1" indent="-287338" defTabSz="449263"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出错返回</a:t>
            </a:r>
            <a:r>
              <a:rPr lang="en-US" altLang="zh-CN" sz="2800" dirty="0">
                <a:latin typeface="宋体" charset="0"/>
                <a:ea typeface="宋体" charset="0"/>
              </a:rPr>
              <a:t>-1</a:t>
            </a:r>
          </a:p>
          <a:p>
            <a:pPr marL="863600" lvl="1" indent="-287338" defTabSz="449263"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solidFill>
                  <a:srgbClr val="FF0000"/>
                </a:solidFill>
                <a:latin typeface="宋体" charset="0"/>
                <a:ea typeface="宋体" charset="0"/>
              </a:rPr>
              <a:t>成功该函数不返回！</a:t>
            </a:r>
            <a:endParaRPr lang="en-US" altLang="zh-CN" sz="2800" dirty="0">
              <a:solidFill>
                <a:srgbClr val="FF0000"/>
              </a:solidFill>
              <a:latin typeface="宋体" charset="0"/>
              <a:ea typeface="宋体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016500" y="221333"/>
            <a:ext cx="71754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6860726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597150" y="-24485"/>
            <a:ext cx="8542338" cy="1060450"/>
          </a:xfrm>
          <a:prstGeom prst="rect">
            <a:avLst/>
          </a:prstGeom>
        </p:spPr>
        <p:txBody>
          <a:bodyPr vert="horz" lIns="0" tIns="15087" rIns="0" bIns="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dirty="0" err="1" smtClean="0">
                <a:latin typeface="SimHei" charset="-122"/>
                <a:ea typeface="SimHei" charset="-122"/>
                <a:cs typeface="SimHei" charset="-122"/>
              </a:rPr>
              <a:t>execl函数</a:t>
            </a:r>
            <a:r>
              <a:rPr lang="zh-CN" altLang="en-US" dirty="0" smtClean="0">
                <a:latin typeface="SimHei" charset="-122"/>
                <a:ea typeface="SimHei" charset="-122"/>
                <a:cs typeface="SimHei" charset="-122"/>
              </a:rPr>
              <a:t>示例</a:t>
            </a:r>
            <a:endParaRPr lang="en-US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918200" y="221333"/>
            <a:ext cx="62737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62000" y="1035965"/>
            <a:ext cx="103774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//</a:t>
            </a:r>
            <a:r>
              <a:rPr lang="en-US" altLang="zh-CN" dirty="0" err="1" smtClean="0"/>
              <a:t>execl.c</a:t>
            </a:r>
            <a:endParaRPr lang="en-US" altLang="zh-CN" dirty="0" smtClean="0"/>
          </a:p>
          <a:p>
            <a:r>
              <a:rPr lang="mr-IN" altLang="zh-CN" dirty="0" smtClean="0"/>
              <a:t>#</a:t>
            </a:r>
            <a:r>
              <a:rPr lang="mr-IN" altLang="zh-CN" dirty="0" err="1"/>
              <a:t>include</a:t>
            </a:r>
            <a:r>
              <a:rPr lang="mr-IN" altLang="zh-CN" dirty="0"/>
              <a:t>&lt;</a:t>
            </a:r>
            <a:r>
              <a:rPr lang="mr-IN" altLang="zh-CN" dirty="0" err="1"/>
              <a:t>stdio.h</a:t>
            </a:r>
            <a:r>
              <a:rPr lang="mr-IN" altLang="zh-CN" dirty="0"/>
              <a:t>&gt; </a:t>
            </a:r>
          </a:p>
          <a:p>
            <a:r>
              <a:rPr lang="mr-IN" altLang="zh-CN" dirty="0"/>
              <a:t>#</a:t>
            </a:r>
            <a:r>
              <a:rPr lang="mr-IN" altLang="zh-CN" dirty="0" err="1"/>
              <a:t>include</a:t>
            </a:r>
            <a:r>
              <a:rPr lang="mr-IN" altLang="zh-CN" dirty="0"/>
              <a:t>&lt;</a:t>
            </a:r>
            <a:r>
              <a:rPr lang="mr-IN" altLang="zh-CN" dirty="0" err="1"/>
              <a:t>unistd.h</a:t>
            </a:r>
            <a:r>
              <a:rPr lang="mr-IN" altLang="zh-CN" dirty="0"/>
              <a:t>&gt; </a:t>
            </a:r>
          </a:p>
          <a:p>
            <a:r>
              <a:rPr lang="mr-IN" altLang="zh-CN" dirty="0" err="1"/>
              <a:t>int</a:t>
            </a:r>
            <a:r>
              <a:rPr lang="mr-IN" altLang="zh-CN" dirty="0"/>
              <a:t> </a:t>
            </a:r>
            <a:r>
              <a:rPr lang="mr-IN" altLang="zh-CN" dirty="0" err="1"/>
              <a:t>main</a:t>
            </a:r>
            <a:r>
              <a:rPr lang="mr-IN" altLang="zh-CN" dirty="0"/>
              <a:t>(</a:t>
            </a:r>
            <a:r>
              <a:rPr lang="mr-IN" altLang="zh-CN" dirty="0" err="1"/>
              <a:t>int</a:t>
            </a:r>
            <a:r>
              <a:rPr lang="mr-IN" altLang="zh-CN" dirty="0"/>
              <a:t> </a:t>
            </a:r>
            <a:r>
              <a:rPr lang="mr-IN" altLang="zh-CN" dirty="0" err="1"/>
              <a:t>argc,char</a:t>
            </a:r>
            <a:r>
              <a:rPr lang="mr-IN" altLang="zh-CN" dirty="0"/>
              <a:t> *</a:t>
            </a:r>
            <a:r>
              <a:rPr lang="mr-IN" altLang="zh-CN" dirty="0" err="1"/>
              <a:t>argv</a:t>
            </a:r>
            <a:r>
              <a:rPr lang="mr-IN" altLang="zh-CN" dirty="0"/>
              <a:t>[]) </a:t>
            </a:r>
          </a:p>
          <a:p>
            <a:r>
              <a:rPr lang="mr-IN" altLang="zh-CN" dirty="0"/>
              <a:t>{ </a:t>
            </a:r>
            <a:r>
              <a:rPr lang="mr-IN" altLang="zh-CN" dirty="0" err="1" smtClean="0"/>
              <a:t>int</a:t>
            </a:r>
            <a:r>
              <a:rPr lang="mr-IN" altLang="zh-CN" dirty="0"/>
              <a:t> </a:t>
            </a:r>
            <a:r>
              <a:rPr lang="mr-IN" altLang="zh-CN" dirty="0" err="1"/>
              <a:t>test</a:t>
            </a:r>
            <a:r>
              <a:rPr lang="mr-IN" altLang="zh-CN" dirty="0"/>
              <a:t>; </a:t>
            </a:r>
          </a:p>
          <a:p>
            <a:r>
              <a:rPr lang="mr-IN" altLang="zh-CN" dirty="0"/>
              <a:t>  </a:t>
            </a:r>
            <a:r>
              <a:rPr lang="mr-IN" altLang="zh-CN" dirty="0" err="1" smtClean="0"/>
              <a:t>if</a:t>
            </a:r>
            <a:r>
              <a:rPr lang="mr-IN" altLang="zh-CN" dirty="0"/>
              <a:t>((</a:t>
            </a:r>
            <a:r>
              <a:rPr lang="mr-IN" altLang="zh-CN" dirty="0" err="1"/>
              <a:t>test</a:t>
            </a:r>
            <a:r>
              <a:rPr lang="mr-IN" altLang="zh-CN" dirty="0"/>
              <a:t>=</a:t>
            </a:r>
            <a:r>
              <a:rPr lang="mr-IN" altLang="zh-CN" dirty="0" err="1"/>
              <a:t>execl</a:t>
            </a:r>
            <a:r>
              <a:rPr lang="mr-IN" altLang="zh-CN" dirty="0"/>
              <a:t>("/</a:t>
            </a:r>
            <a:r>
              <a:rPr lang="mr-IN" altLang="zh-CN" dirty="0" err="1"/>
              <a:t>home</a:t>
            </a:r>
            <a:r>
              <a:rPr lang="mr-IN" altLang="zh-CN" dirty="0"/>
              <a:t>/</a:t>
            </a:r>
            <a:r>
              <a:rPr lang="mr-IN" altLang="zh-CN" dirty="0" err="1"/>
              <a:t>crosslandy</a:t>
            </a:r>
            <a:r>
              <a:rPr lang="mr-IN" altLang="zh-CN" dirty="0"/>
              <a:t>/</a:t>
            </a:r>
            <a:r>
              <a:rPr lang="mr-IN" altLang="zh-CN" dirty="0" err="1"/>
              <a:t>Linux</a:t>
            </a:r>
            <a:r>
              <a:rPr lang="mr-IN" altLang="zh-CN" dirty="0"/>
              <a:t>/</a:t>
            </a:r>
            <a:r>
              <a:rPr lang="mr-IN" altLang="zh-CN" dirty="0" err="1"/>
              <a:t>exec</a:t>
            </a:r>
            <a:r>
              <a:rPr lang="mr-IN" altLang="zh-CN" dirty="0"/>
              <a:t>/</a:t>
            </a:r>
            <a:r>
              <a:rPr lang="mr-IN" altLang="zh-CN" dirty="0" err="1"/>
              <a:t>hello</a:t>
            </a:r>
            <a:r>
              <a:rPr lang="mr-IN" altLang="zh-CN" dirty="0" smtClean="0"/>
              <a:t>",</a:t>
            </a:r>
            <a:endParaRPr lang="en-US" altLang="zh-CN" dirty="0" smtClean="0"/>
          </a:p>
          <a:p>
            <a:r>
              <a:rPr lang="zh-CN" altLang="en-US" dirty="0"/>
              <a:t> </a:t>
            </a:r>
            <a:r>
              <a:rPr lang="zh-CN" altLang="en-US" dirty="0" smtClean="0"/>
              <a:t>                         </a:t>
            </a:r>
            <a:r>
              <a:rPr lang="mr-IN" altLang="zh-CN" dirty="0" err="1" smtClean="0"/>
              <a:t>argv</a:t>
            </a:r>
            <a:r>
              <a:rPr lang="mr-IN" altLang="zh-CN" dirty="0" smtClean="0"/>
              <a:t>[1],</a:t>
            </a:r>
            <a:r>
              <a:rPr lang="mr-IN" altLang="zh-CN" dirty="0" err="1" smtClean="0"/>
              <a:t>argv</a:t>
            </a:r>
            <a:r>
              <a:rPr lang="mr-IN" altLang="zh-CN" dirty="0" smtClean="0"/>
              <a:t>[2],</a:t>
            </a:r>
            <a:r>
              <a:rPr lang="mr-IN" altLang="zh-CN" dirty="0"/>
              <a:t>NULL))==-1)     </a:t>
            </a:r>
          </a:p>
          <a:p>
            <a:r>
              <a:rPr lang="zh-CN" altLang="en-US" dirty="0" smtClean="0"/>
              <a:t>    </a:t>
            </a:r>
            <a:r>
              <a:rPr lang="mr-IN" altLang="zh-CN" dirty="0" err="1" smtClean="0"/>
              <a:t>printf</a:t>
            </a:r>
            <a:r>
              <a:rPr lang="mr-IN" altLang="zh-CN" dirty="0"/>
              <a:t>("</a:t>
            </a:r>
            <a:r>
              <a:rPr lang="mr-IN" altLang="zh-CN" dirty="0" err="1"/>
              <a:t>error</a:t>
            </a:r>
            <a:r>
              <a:rPr lang="mr-IN" altLang="zh-CN" dirty="0"/>
              <a:t>\</a:t>
            </a:r>
            <a:r>
              <a:rPr lang="mr-IN" altLang="zh-CN" dirty="0" err="1"/>
              <a:t>n</a:t>
            </a:r>
            <a:r>
              <a:rPr lang="mr-IN" altLang="zh-CN" dirty="0"/>
              <a:t>"); </a:t>
            </a:r>
          </a:p>
          <a:p>
            <a:r>
              <a:rPr lang="mr-IN" altLang="zh-CN" dirty="0"/>
              <a:t>  </a:t>
            </a:r>
            <a:r>
              <a:rPr lang="mr-IN" altLang="zh-CN" dirty="0" err="1" smtClean="0"/>
              <a:t>return</a:t>
            </a:r>
            <a:r>
              <a:rPr lang="mr-IN" altLang="zh-CN" dirty="0"/>
              <a:t> 0; </a:t>
            </a:r>
          </a:p>
          <a:p>
            <a:r>
              <a:rPr lang="mr-IN" altLang="zh-CN" dirty="0"/>
              <a:t>} </a:t>
            </a:r>
          </a:p>
          <a:p>
            <a:r>
              <a:rPr lang="mr-IN" altLang="zh-CN" dirty="0"/>
              <a:t> </a:t>
            </a:r>
          </a:p>
          <a:p>
            <a:r>
              <a:rPr lang="mr-IN" altLang="zh-CN" dirty="0"/>
              <a:t> </a:t>
            </a:r>
          </a:p>
          <a:p>
            <a:r>
              <a:rPr lang="mr-IN" altLang="zh-CN" dirty="0"/>
              <a:t/>
            </a:r>
            <a:br>
              <a:rPr lang="mr-IN" altLang="zh-CN" dirty="0"/>
            </a:br>
            <a:endParaRPr lang="mr-IN" altLang="zh-CN" dirty="0"/>
          </a:p>
          <a:p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868319" y="1035965"/>
            <a:ext cx="474681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altLang="zh-CN" dirty="0"/>
              <a:t>//</a:t>
            </a:r>
            <a:r>
              <a:rPr lang="mr-IN" altLang="zh-CN" dirty="0" err="1"/>
              <a:t>hello.c</a:t>
            </a:r>
            <a:r>
              <a:rPr lang="mr-IN" altLang="zh-CN" dirty="0"/>
              <a:t> </a:t>
            </a:r>
          </a:p>
          <a:p>
            <a:r>
              <a:rPr lang="mr-IN" altLang="zh-CN" dirty="0"/>
              <a:t>#</a:t>
            </a:r>
            <a:r>
              <a:rPr lang="mr-IN" altLang="zh-CN" dirty="0" err="1"/>
              <a:t>include</a:t>
            </a:r>
            <a:r>
              <a:rPr lang="mr-IN" altLang="zh-CN" dirty="0"/>
              <a:t>&lt;</a:t>
            </a:r>
            <a:r>
              <a:rPr lang="mr-IN" altLang="zh-CN" dirty="0" err="1"/>
              <a:t>stdio.h</a:t>
            </a:r>
            <a:r>
              <a:rPr lang="mr-IN" altLang="zh-CN" dirty="0"/>
              <a:t>&gt; </a:t>
            </a:r>
          </a:p>
          <a:p>
            <a:r>
              <a:rPr lang="mr-IN" altLang="zh-CN" dirty="0" err="1"/>
              <a:t>int</a:t>
            </a:r>
            <a:r>
              <a:rPr lang="mr-IN" altLang="zh-CN" dirty="0"/>
              <a:t> </a:t>
            </a:r>
            <a:r>
              <a:rPr lang="mr-IN" altLang="zh-CN" dirty="0" err="1"/>
              <a:t>main</a:t>
            </a:r>
            <a:r>
              <a:rPr lang="mr-IN" altLang="zh-CN" dirty="0"/>
              <a:t>(</a:t>
            </a:r>
            <a:r>
              <a:rPr lang="mr-IN" altLang="zh-CN" dirty="0" err="1"/>
              <a:t>int</a:t>
            </a:r>
            <a:r>
              <a:rPr lang="mr-IN" altLang="zh-CN" dirty="0"/>
              <a:t> </a:t>
            </a:r>
            <a:r>
              <a:rPr lang="mr-IN" altLang="zh-CN" dirty="0" err="1"/>
              <a:t>argc,char</a:t>
            </a:r>
            <a:r>
              <a:rPr lang="mr-IN" altLang="zh-CN" dirty="0"/>
              <a:t> *</a:t>
            </a:r>
            <a:r>
              <a:rPr lang="mr-IN" altLang="zh-CN" dirty="0" err="1"/>
              <a:t>argv</a:t>
            </a:r>
            <a:r>
              <a:rPr lang="mr-IN" altLang="zh-CN" dirty="0"/>
              <a:t>[]) </a:t>
            </a:r>
          </a:p>
          <a:p>
            <a:r>
              <a:rPr lang="mr-IN" altLang="zh-CN" dirty="0"/>
              <a:t>{ </a:t>
            </a:r>
            <a:r>
              <a:rPr lang="mr-IN" altLang="zh-CN" dirty="0" err="1" smtClean="0"/>
              <a:t>int</a:t>
            </a:r>
            <a:r>
              <a:rPr lang="mr-IN" altLang="zh-CN" dirty="0"/>
              <a:t> </a:t>
            </a:r>
            <a:r>
              <a:rPr lang="mr-IN" altLang="zh-CN" dirty="0" err="1"/>
              <a:t>i</a:t>
            </a:r>
            <a:r>
              <a:rPr lang="mr-IN" altLang="zh-CN" dirty="0"/>
              <a:t>; </a:t>
            </a:r>
          </a:p>
          <a:p>
            <a:r>
              <a:rPr lang="mr-IN" altLang="zh-CN" dirty="0"/>
              <a:t> </a:t>
            </a:r>
            <a:r>
              <a:rPr lang="zh-CN" altLang="en-US" dirty="0" smtClean="0"/>
              <a:t> </a:t>
            </a:r>
            <a:r>
              <a:rPr lang="mr-IN" altLang="zh-CN" dirty="0" err="1" smtClean="0"/>
              <a:t>printf</a:t>
            </a:r>
            <a:r>
              <a:rPr lang="mr-IN" altLang="zh-CN" dirty="0"/>
              <a:t>("</a:t>
            </a:r>
            <a:r>
              <a:rPr lang="mr-IN" altLang="zh-CN" dirty="0" err="1"/>
              <a:t>hello</a:t>
            </a:r>
            <a:r>
              <a:rPr lang="mr-IN" altLang="zh-CN" dirty="0"/>
              <a:t> </a:t>
            </a:r>
            <a:r>
              <a:rPr lang="mr-IN" altLang="zh-CN" dirty="0" err="1"/>
              <a:t>world</a:t>
            </a:r>
            <a:r>
              <a:rPr lang="mr-IN" altLang="zh-CN" dirty="0"/>
              <a:t>\</a:t>
            </a:r>
            <a:r>
              <a:rPr lang="mr-IN" altLang="zh-CN" dirty="0" err="1"/>
              <a:t>n</a:t>
            </a:r>
            <a:r>
              <a:rPr lang="mr-IN" altLang="zh-CN" dirty="0"/>
              <a:t>"); </a:t>
            </a:r>
          </a:p>
          <a:p>
            <a:r>
              <a:rPr lang="mr-IN" altLang="zh-CN" dirty="0"/>
              <a:t> </a:t>
            </a:r>
            <a:r>
              <a:rPr lang="zh-CN" altLang="en-US" dirty="0" smtClean="0"/>
              <a:t> </a:t>
            </a:r>
            <a:r>
              <a:rPr lang="mr-IN" altLang="zh-CN" dirty="0" err="1" smtClean="0"/>
              <a:t>for</a:t>
            </a:r>
            <a:r>
              <a:rPr lang="mr-IN" altLang="zh-CN" dirty="0" smtClean="0"/>
              <a:t>(</a:t>
            </a:r>
            <a:r>
              <a:rPr lang="mr-IN" altLang="zh-CN" dirty="0" err="1" smtClean="0"/>
              <a:t>i</a:t>
            </a:r>
            <a:r>
              <a:rPr lang="mr-IN" altLang="zh-CN" dirty="0" smtClean="0"/>
              <a:t>=0;i&lt;</a:t>
            </a:r>
            <a:r>
              <a:rPr lang="mr-IN" altLang="zh-CN" dirty="0" err="1" smtClean="0"/>
              <a:t>argc;i</a:t>
            </a:r>
            <a:r>
              <a:rPr lang="mr-IN" altLang="zh-CN" dirty="0"/>
              <a:t>++)     </a:t>
            </a:r>
          </a:p>
          <a:p>
            <a:r>
              <a:rPr lang="zh-CN" altLang="en-US" dirty="0" smtClean="0"/>
              <a:t>  </a:t>
            </a:r>
            <a:r>
              <a:rPr lang="mr-IN" altLang="zh-CN" dirty="0" smtClean="0"/>
              <a:t>{</a:t>
            </a:r>
            <a:r>
              <a:rPr lang="mr-IN" altLang="zh-CN" dirty="0"/>
              <a:t>  </a:t>
            </a:r>
          </a:p>
          <a:p>
            <a:r>
              <a:rPr lang="mr-IN" altLang="zh-CN" dirty="0"/>
              <a:t>   </a:t>
            </a:r>
            <a:r>
              <a:rPr lang="mr-IN" altLang="zh-CN" dirty="0" err="1" smtClean="0"/>
              <a:t>printf</a:t>
            </a:r>
            <a:r>
              <a:rPr lang="mr-IN" altLang="zh-CN" dirty="0"/>
              <a:t>("</a:t>
            </a:r>
            <a:r>
              <a:rPr lang="mr-IN" altLang="zh-CN" dirty="0" err="1"/>
              <a:t>parameter</a:t>
            </a:r>
            <a:r>
              <a:rPr lang="mr-IN" altLang="zh-CN" dirty="0"/>
              <a:t> %</a:t>
            </a:r>
            <a:r>
              <a:rPr lang="mr-IN" altLang="zh-CN" dirty="0" err="1"/>
              <a:t>d</a:t>
            </a:r>
            <a:r>
              <a:rPr lang="mr-IN" altLang="zh-CN" dirty="0"/>
              <a:t> </a:t>
            </a:r>
            <a:r>
              <a:rPr lang="mr-IN" altLang="zh-CN" dirty="0" err="1"/>
              <a:t>is</a:t>
            </a:r>
            <a:r>
              <a:rPr lang="mr-IN" altLang="zh-CN" dirty="0"/>
              <a:t>:%</a:t>
            </a:r>
            <a:r>
              <a:rPr lang="mr-IN" altLang="zh-CN" dirty="0" err="1"/>
              <a:t>s</a:t>
            </a:r>
            <a:r>
              <a:rPr lang="mr-IN" altLang="zh-CN" dirty="0"/>
              <a:t>\</a:t>
            </a:r>
            <a:r>
              <a:rPr lang="mr-IN" altLang="zh-CN" dirty="0" err="1"/>
              <a:t>n</a:t>
            </a:r>
            <a:r>
              <a:rPr lang="mr-IN" altLang="zh-CN" dirty="0"/>
              <a:t>",</a:t>
            </a:r>
            <a:r>
              <a:rPr lang="mr-IN" altLang="zh-CN" dirty="0" err="1"/>
              <a:t>i,argv</a:t>
            </a:r>
            <a:r>
              <a:rPr lang="mr-IN" altLang="zh-CN" dirty="0"/>
              <a:t>[</a:t>
            </a:r>
            <a:r>
              <a:rPr lang="mr-IN" altLang="zh-CN" dirty="0" err="1"/>
              <a:t>i</a:t>
            </a:r>
            <a:r>
              <a:rPr lang="mr-IN" altLang="zh-CN" dirty="0"/>
              <a:t>]); </a:t>
            </a:r>
          </a:p>
          <a:p>
            <a:r>
              <a:rPr lang="mr-IN" altLang="zh-CN" dirty="0"/>
              <a:t> </a:t>
            </a:r>
            <a:r>
              <a:rPr lang="mr-IN" altLang="zh-CN" dirty="0" smtClean="0"/>
              <a:t>}</a:t>
            </a:r>
            <a:r>
              <a:rPr lang="mr-IN" altLang="zh-CN" dirty="0"/>
              <a:t> </a:t>
            </a:r>
          </a:p>
          <a:p>
            <a:r>
              <a:rPr lang="mr-IN" altLang="zh-CN" dirty="0"/>
              <a:t>  </a:t>
            </a:r>
            <a:r>
              <a:rPr lang="mr-IN" altLang="zh-CN" dirty="0" err="1" smtClean="0"/>
              <a:t>return</a:t>
            </a:r>
            <a:r>
              <a:rPr lang="mr-IN" altLang="zh-CN" dirty="0"/>
              <a:t> 0; </a:t>
            </a:r>
          </a:p>
          <a:p>
            <a:r>
              <a:rPr lang="mr-IN" altLang="zh-CN" dirty="0"/>
              <a:t>} </a:t>
            </a:r>
          </a:p>
          <a:p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62000" y="4513436"/>
            <a:ext cx="633057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mr-IN" dirty="0"/>
              <a:t>在终端执行的时候结果如下：</a:t>
            </a:r>
          </a:p>
          <a:p>
            <a:r>
              <a:rPr lang="mr-IN" altLang="zh-CN" dirty="0"/>
              <a:t> </a:t>
            </a:r>
          </a:p>
          <a:p>
            <a:r>
              <a:rPr lang="mr-IN" altLang="zh-CN" dirty="0"/>
              <a:t>[</a:t>
            </a:r>
            <a:r>
              <a:rPr lang="mr-IN" altLang="zh-CN" dirty="0" err="1"/>
              <a:t>crosslandy@localhost</a:t>
            </a:r>
            <a:r>
              <a:rPr lang="mr-IN" altLang="zh-CN" dirty="0"/>
              <a:t> </a:t>
            </a:r>
            <a:r>
              <a:rPr lang="mr-IN" altLang="zh-CN" dirty="0" err="1"/>
              <a:t>exec</a:t>
            </a:r>
            <a:r>
              <a:rPr lang="mr-IN" altLang="zh-CN" dirty="0"/>
              <a:t>]$ ./</a:t>
            </a:r>
            <a:r>
              <a:rPr lang="mr-IN" altLang="zh-CN" dirty="0" err="1"/>
              <a:t>execl</a:t>
            </a:r>
            <a:r>
              <a:rPr lang="mr-IN" altLang="zh-CN" dirty="0"/>
              <a:t> ./</a:t>
            </a:r>
            <a:r>
              <a:rPr lang="mr-IN" altLang="zh-CN" dirty="0" err="1"/>
              <a:t>hello</a:t>
            </a:r>
            <a:r>
              <a:rPr lang="mr-IN" altLang="zh-CN" dirty="0"/>
              <a:t> </a:t>
            </a:r>
            <a:r>
              <a:rPr lang="mr-IN" altLang="zh-CN" dirty="0" err="1"/>
              <a:t>first_parameter</a:t>
            </a:r>
            <a:r>
              <a:rPr lang="mr-IN" altLang="zh-CN" dirty="0"/>
              <a:t> </a:t>
            </a:r>
          </a:p>
          <a:p>
            <a:r>
              <a:rPr lang="mr-IN" altLang="zh-CN" dirty="0" err="1"/>
              <a:t>hello</a:t>
            </a:r>
            <a:r>
              <a:rPr lang="mr-IN" altLang="zh-CN" dirty="0"/>
              <a:t> </a:t>
            </a:r>
            <a:r>
              <a:rPr lang="mr-IN" altLang="zh-CN" dirty="0" err="1"/>
              <a:t>world</a:t>
            </a:r>
            <a:r>
              <a:rPr lang="mr-IN" altLang="zh-CN" dirty="0"/>
              <a:t> </a:t>
            </a:r>
          </a:p>
          <a:p>
            <a:r>
              <a:rPr lang="mr-IN" altLang="zh-CN" dirty="0" err="1"/>
              <a:t>parameter</a:t>
            </a:r>
            <a:r>
              <a:rPr lang="mr-IN" altLang="zh-CN" dirty="0"/>
              <a:t> 0 </a:t>
            </a:r>
            <a:r>
              <a:rPr lang="mr-IN" altLang="zh-CN" dirty="0" err="1"/>
              <a:t>is</a:t>
            </a:r>
            <a:r>
              <a:rPr lang="mr-IN" altLang="zh-CN" dirty="0"/>
              <a:t>:./</a:t>
            </a:r>
            <a:r>
              <a:rPr lang="mr-IN" altLang="zh-CN" dirty="0" err="1"/>
              <a:t>hello</a:t>
            </a:r>
            <a:r>
              <a:rPr lang="mr-IN" altLang="zh-CN" dirty="0"/>
              <a:t> </a:t>
            </a:r>
          </a:p>
          <a:p>
            <a:r>
              <a:rPr lang="mr-IN" altLang="zh-CN" dirty="0" err="1"/>
              <a:t>parameter</a:t>
            </a:r>
            <a:r>
              <a:rPr lang="mr-IN" altLang="zh-CN" dirty="0"/>
              <a:t> 1 </a:t>
            </a:r>
            <a:r>
              <a:rPr lang="mr-IN" altLang="zh-CN" dirty="0" err="1"/>
              <a:t>is:first_parameter</a:t>
            </a:r>
            <a:endParaRPr lang="mr-IN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083426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463800" y="163219"/>
            <a:ext cx="10515600" cy="761245"/>
          </a:xfrm>
        </p:spPr>
        <p:txBody>
          <a:bodyPr>
            <a:normAutofit/>
          </a:bodyPr>
          <a:lstStyle/>
          <a:p>
            <a:r>
              <a:rPr kumimoji="1" lang="zh-CN" altLang="en-US" dirty="0" smtClean="0">
                <a:latin typeface="SimHei" charset="-122"/>
                <a:ea typeface="SimHei" charset="-122"/>
                <a:cs typeface="SimHei" charset="-122"/>
              </a:rPr>
              <a:t>实验内容</a:t>
            </a:r>
            <a:endParaRPr kumimoji="1" lang="zh-CN" altLang="en-US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2340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737100" y="234033"/>
            <a:ext cx="74548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436978" y="1323213"/>
            <a:ext cx="11145422" cy="4747387"/>
          </a:xfrm>
        </p:spPr>
        <p:txBody>
          <a:bodyPr>
            <a:noAutofit/>
          </a:bodyPr>
          <a:lstStyle/>
          <a:p>
            <a:pPr lvl="1">
              <a:lnSpc>
                <a:spcPct val="120000"/>
              </a:lnSpc>
            </a:pP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基于</a:t>
            </a:r>
            <a:r>
              <a:rPr lang="zh-CN" altLang="en-US" sz="2600" dirty="0">
                <a:solidFill>
                  <a:srgbClr val="FF0000"/>
                </a:solidFill>
                <a:latin typeface="SimHei" charset="-122"/>
                <a:ea typeface="SimHei" charset="-122"/>
                <a:cs typeface="SimHei" charset="-122"/>
              </a:rPr>
              <a:t>实验二实现的</a:t>
            </a:r>
            <a:r>
              <a:rPr lang="en-US" altLang="zh-CN" sz="2600" dirty="0" err="1">
                <a:solidFill>
                  <a:srgbClr val="FF0000"/>
                </a:solidFill>
                <a:latin typeface="SimHei" charset="-122"/>
                <a:ea typeface="SimHei" charset="-122"/>
                <a:cs typeface="SimHei" charset="-122"/>
              </a:rPr>
              <a:t>ls</a:t>
            </a:r>
            <a:r>
              <a:rPr lang="en-US" altLang="zh-CN" sz="2600" dirty="0">
                <a:solidFill>
                  <a:srgbClr val="FF0000"/>
                </a:solidFill>
                <a:latin typeface="SimHei" charset="-122"/>
                <a:ea typeface="SimHei" charset="-122"/>
                <a:cs typeface="SimHei" charset="-122"/>
              </a:rPr>
              <a:t> –l</a:t>
            </a:r>
            <a:r>
              <a:rPr lang="zh-CN" altLang="en-US" sz="2600" dirty="0">
                <a:solidFill>
                  <a:srgbClr val="FF0000"/>
                </a:solidFill>
                <a:latin typeface="SimHei" charset="-122"/>
                <a:ea typeface="SimHei" charset="-122"/>
                <a:cs typeface="SimHei" charset="-122"/>
              </a:rPr>
              <a:t>命令代码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和</a:t>
            </a:r>
            <a:r>
              <a:rPr lang="zh-CN" altLang="en-US" sz="2600" dirty="0">
                <a:solidFill>
                  <a:srgbClr val="FF0000"/>
                </a:solidFill>
                <a:latin typeface="SimHei" charset="-122"/>
                <a:ea typeface="SimHei" charset="-122"/>
                <a:cs typeface="SimHei" charset="-122"/>
              </a:rPr>
              <a:t>实验三实现的</a:t>
            </a:r>
            <a:r>
              <a:rPr lang="en-US" altLang="zh-CN" sz="2600" dirty="0" err="1">
                <a:solidFill>
                  <a:srgbClr val="FF0000"/>
                </a:solidFill>
                <a:latin typeface="SimHei" charset="-122"/>
                <a:ea typeface="SimHei" charset="-122"/>
                <a:cs typeface="SimHei" charset="-122"/>
              </a:rPr>
              <a:t>cp</a:t>
            </a:r>
            <a:r>
              <a:rPr lang="en-US" altLang="zh-CN" sz="2600" dirty="0">
                <a:solidFill>
                  <a:srgbClr val="FF0000"/>
                </a:solidFill>
                <a:latin typeface="SimHei" charset="-122"/>
                <a:ea typeface="SimHei" charset="-122"/>
                <a:cs typeface="SimHei" charset="-122"/>
              </a:rPr>
              <a:t> –r</a:t>
            </a:r>
            <a:r>
              <a:rPr lang="zh-CN" altLang="en-US" sz="2600" dirty="0">
                <a:solidFill>
                  <a:srgbClr val="FF0000"/>
                </a:solidFill>
                <a:latin typeface="SimHei" charset="-122"/>
                <a:ea typeface="SimHei" charset="-122"/>
                <a:cs typeface="SimHei" charset="-122"/>
              </a:rPr>
              <a:t>命令代码</a:t>
            </a:r>
            <a:endParaRPr lang="en-US" altLang="zh-CN" sz="2600" dirty="0">
              <a:solidFill>
                <a:srgbClr val="FF0000"/>
              </a:solidFill>
              <a:latin typeface="SimHei" charset="-122"/>
              <a:ea typeface="SimHei" charset="-122"/>
              <a:cs typeface="SimHei" charset="-122"/>
            </a:endParaRPr>
          </a:p>
          <a:p>
            <a:pPr lvl="1">
              <a:lnSpc>
                <a:spcPct val="120000"/>
              </a:lnSpc>
            </a:pP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将</a:t>
            </a:r>
            <a:r>
              <a:rPr lang="en-US" altLang="zh-CN" sz="2600" dirty="0" err="1">
                <a:latin typeface="SimHei" charset="-122"/>
                <a:ea typeface="SimHei" charset="-122"/>
                <a:cs typeface="SimHei" charset="-122"/>
              </a:rPr>
              <a:t>ls</a:t>
            </a:r>
            <a:r>
              <a:rPr lang="en-US" altLang="zh-CN" sz="2600" dirty="0">
                <a:latin typeface="SimHei" charset="-122"/>
                <a:ea typeface="SimHei" charset="-122"/>
                <a:cs typeface="SimHei" charset="-122"/>
              </a:rPr>
              <a:t> –l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作为主进程运行</a:t>
            </a:r>
            <a:endParaRPr lang="en-US" altLang="zh-CN" sz="2600" dirty="0">
              <a:latin typeface="SimHei" charset="-122"/>
              <a:ea typeface="SimHei" charset="-122"/>
              <a:cs typeface="SimHei" charset="-122"/>
            </a:endParaRPr>
          </a:p>
          <a:p>
            <a:pPr lvl="2">
              <a:lnSpc>
                <a:spcPct val="120000"/>
              </a:lnSpc>
            </a:pPr>
            <a:r>
              <a:rPr lang="en-US" altLang="zh-CN" sz="2600" dirty="0" err="1">
                <a:latin typeface="SimHei" charset="-122"/>
                <a:ea typeface="SimHei" charset="-122"/>
                <a:cs typeface="SimHei" charset="-122"/>
              </a:rPr>
              <a:t>ls</a:t>
            </a:r>
            <a:r>
              <a:rPr lang="en-US" altLang="zh-CN" sz="2600" dirty="0">
                <a:latin typeface="SimHei" charset="-122"/>
                <a:ea typeface="SimHei" charset="-122"/>
                <a:cs typeface="SimHei" charset="-122"/>
              </a:rPr>
              <a:t> –l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在遍历目录时，每获取一个目录文件的路径名，就创建一个子进程来运行</a:t>
            </a:r>
            <a:r>
              <a:rPr lang="en-US" altLang="zh-CN" sz="2600" dirty="0" err="1">
                <a:latin typeface="SimHei" charset="-122"/>
                <a:ea typeface="SimHei" charset="-122"/>
                <a:cs typeface="SimHei" charset="-122"/>
              </a:rPr>
              <a:t>cp</a:t>
            </a:r>
            <a:r>
              <a:rPr lang="en-US" altLang="zh-CN" sz="2600" dirty="0">
                <a:latin typeface="SimHei" charset="-122"/>
                <a:ea typeface="SimHei" charset="-122"/>
                <a:cs typeface="SimHei" charset="-122"/>
              </a:rPr>
              <a:t> –r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命令（将目录文件的路径名作为参数传递给</a:t>
            </a:r>
            <a:r>
              <a:rPr lang="en-US" altLang="zh-CN" sz="2600" dirty="0" err="1">
                <a:latin typeface="SimHei" charset="-122"/>
                <a:ea typeface="SimHei" charset="-122"/>
                <a:cs typeface="SimHei" charset="-122"/>
              </a:rPr>
              <a:t>cp</a:t>
            </a:r>
            <a:r>
              <a:rPr lang="en-US" altLang="zh-CN" sz="2600" dirty="0">
                <a:latin typeface="SimHei" charset="-122"/>
                <a:ea typeface="SimHei" charset="-122"/>
                <a:cs typeface="SimHei" charset="-122"/>
              </a:rPr>
              <a:t> –r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命令）</a:t>
            </a:r>
            <a:endParaRPr lang="en-US" altLang="zh-CN" sz="2600" dirty="0">
              <a:latin typeface="SimHei" charset="-122"/>
              <a:ea typeface="SimHei" charset="-122"/>
              <a:cs typeface="SimHei" charset="-122"/>
            </a:endParaRPr>
          </a:p>
          <a:p>
            <a:pPr lvl="2">
              <a:lnSpc>
                <a:spcPct val="120000"/>
              </a:lnSpc>
            </a:pP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通过编程，在</a:t>
            </a:r>
            <a:r>
              <a:rPr lang="en-US" altLang="zh-CN" sz="2600" dirty="0">
                <a:latin typeface="SimHei" charset="-122"/>
                <a:ea typeface="SimHei" charset="-122"/>
                <a:cs typeface="SimHei" charset="-122"/>
              </a:rPr>
              <a:t>/home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目录下以自己的名字的汉语拼音创建一个目录，将</a:t>
            </a:r>
            <a:r>
              <a:rPr lang="en-US" altLang="zh-CN" sz="2600" dirty="0" err="1">
                <a:latin typeface="SimHei" charset="-122"/>
                <a:ea typeface="SimHei" charset="-122"/>
                <a:cs typeface="SimHei" charset="-122"/>
              </a:rPr>
              <a:t>ls</a:t>
            </a:r>
            <a:r>
              <a:rPr lang="en-US" altLang="zh-CN" sz="2600" dirty="0">
                <a:latin typeface="SimHei" charset="-122"/>
                <a:ea typeface="SimHei" charset="-122"/>
                <a:cs typeface="SimHei" charset="-122"/>
              </a:rPr>
              <a:t> –l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遍历目录中的文件作为</a:t>
            </a:r>
            <a:r>
              <a:rPr lang="en-US" altLang="zh-CN" sz="2600" dirty="0" err="1">
                <a:latin typeface="SimHei" charset="-122"/>
                <a:ea typeface="SimHei" charset="-122"/>
                <a:cs typeface="SimHei" charset="-122"/>
              </a:rPr>
              <a:t>cp</a:t>
            </a:r>
            <a:r>
              <a:rPr lang="en-US" altLang="zh-CN" sz="2600" dirty="0">
                <a:latin typeface="SimHei" charset="-122"/>
                <a:ea typeface="SimHei" charset="-122"/>
                <a:cs typeface="SimHei" charset="-122"/>
              </a:rPr>
              <a:t> –r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命令的源文件，将其复制到所创建目录中</a:t>
            </a:r>
            <a:endParaRPr lang="en-US" altLang="zh-CN" sz="2600" dirty="0">
              <a:latin typeface="SimHei" charset="-122"/>
              <a:ea typeface="SimHei" charset="-122"/>
              <a:cs typeface="SimHei" charset="-122"/>
            </a:endParaRPr>
          </a:p>
          <a:p>
            <a:pPr lvl="2">
              <a:lnSpc>
                <a:spcPct val="120000"/>
              </a:lnSpc>
            </a:pP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主进程</a:t>
            </a:r>
            <a:r>
              <a:rPr lang="zh-CN" altLang="en-US" sz="2600" dirty="0">
                <a:solidFill>
                  <a:srgbClr val="FF0000"/>
                </a:solidFill>
                <a:latin typeface="SimHei" charset="-122"/>
                <a:ea typeface="SimHei" charset="-122"/>
                <a:cs typeface="SimHei" charset="-122"/>
              </a:rPr>
              <a:t>等待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子进程运行结束，回收其内核空间资源</a:t>
            </a:r>
            <a:endParaRPr lang="en-US" altLang="zh-CN" sz="2600" dirty="0">
              <a:latin typeface="SimHei" charset="-122"/>
              <a:ea typeface="SimHei" charset="-122"/>
              <a:cs typeface="SimHei" charset="-122"/>
            </a:endParaRPr>
          </a:p>
          <a:p>
            <a:pPr lvl="2">
              <a:lnSpc>
                <a:spcPct val="120000"/>
              </a:lnSpc>
            </a:pP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循环往复，直到</a:t>
            </a:r>
            <a:r>
              <a:rPr lang="en-US" altLang="zh-CN" sz="2600" dirty="0" err="1">
                <a:latin typeface="SimHei" charset="-122"/>
                <a:ea typeface="SimHei" charset="-122"/>
                <a:cs typeface="SimHei" charset="-122"/>
              </a:rPr>
              <a:t>ls</a:t>
            </a:r>
            <a:r>
              <a:rPr lang="en-US" altLang="zh-CN" sz="2600" dirty="0">
                <a:latin typeface="SimHei" charset="-122"/>
                <a:ea typeface="SimHei" charset="-122"/>
                <a:cs typeface="SimHei" charset="-122"/>
              </a:rPr>
              <a:t> –l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遍历完成</a:t>
            </a:r>
            <a:endParaRPr lang="en-US" altLang="zh-CN" sz="2600" dirty="0">
              <a:latin typeface="SimHei" charset="-122"/>
              <a:ea typeface="SimHei" charset="-122"/>
              <a:cs typeface="Sim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15808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60858" y="61240"/>
            <a:ext cx="10972800" cy="990600"/>
          </a:xfrm>
        </p:spPr>
        <p:txBody>
          <a:bodyPr/>
          <a:lstStyle/>
          <a:p>
            <a:r>
              <a:rPr kumimoji="1" lang="zh-CN" altLang="en-US" dirty="0" smtClean="0">
                <a:latin typeface="SimHei" charset="-122"/>
                <a:ea typeface="SimHei" charset="-122"/>
                <a:cs typeface="SimHei" charset="-122"/>
              </a:rPr>
              <a:t>实验步骤</a:t>
            </a:r>
            <a:endParaRPr kumimoji="1" lang="zh-CN" altLang="en-US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71450" lvl="2">
              <a:lnSpc>
                <a:spcPct val="150000"/>
              </a:lnSpc>
              <a:spcBef>
                <a:spcPts val="750"/>
              </a:spcBef>
            </a:pPr>
            <a:r>
              <a:rPr kumimoji="1" lang="en-US" altLang="zh-CN" sz="2600" dirty="0">
                <a:latin typeface="SimHei" charset="-122"/>
                <a:ea typeface="SimHei" charset="-122"/>
                <a:cs typeface="SimHei" charset="-122"/>
              </a:rPr>
              <a:t>1.</a:t>
            </a:r>
            <a:r>
              <a:rPr kumimoji="1" lang="zh-CN" altLang="en-US" sz="2600" dirty="0">
                <a:latin typeface="SimHei" charset="-122"/>
                <a:ea typeface="SimHei" charset="-122"/>
                <a:cs typeface="SimHei" charset="-122"/>
              </a:rPr>
              <a:t> 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通过编程，在</a:t>
            </a:r>
            <a:r>
              <a:rPr lang="en-US" altLang="zh-CN" sz="2600" dirty="0">
                <a:latin typeface="SimHei" charset="-122"/>
                <a:ea typeface="SimHei" charset="-122"/>
                <a:cs typeface="SimHei" charset="-122"/>
              </a:rPr>
              <a:t>/home</a:t>
            </a:r>
            <a:r>
              <a:rPr lang="zh-CN" altLang="en-US" sz="2600" dirty="0">
                <a:latin typeface="SimHei" charset="-122"/>
                <a:ea typeface="SimHei" charset="-122"/>
                <a:cs typeface="SimHei" charset="-122"/>
              </a:rPr>
              <a:t>目录下以自己的名字的汉语拼音创建一个目录。</a:t>
            </a:r>
          </a:p>
          <a:p>
            <a:pPr marL="171450" lvl="2">
              <a:lnSpc>
                <a:spcPct val="150000"/>
              </a:lnSpc>
              <a:spcBef>
                <a:spcPts val="750"/>
              </a:spcBef>
            </a:pPr>
            <a:r>
              <a:rPr kumimoji="1" lang="en-US" altLang="zh-CN" sz="2600" dirty="0">
                <a:latin typeface="SimHei" charset="-122"/>
                <a:ea typeface="SimHei" charset="-122"/>
                <a:cs typeface="SimHei" charset="-122"/>
              </a:rPr>
              <a:t>2</a:t>
            </a:r>
            <a:r>
              <a:rPr kumimoji="1" lang="en-US" altLang="zh-CN" sz="2600" dirty="0" smtClean="0">
                <a:latin typeface="SimHei" charset="-122"/>
                <a:ea typeface="SimHei" charset="-122"/>
                <a:cs typeface="SimHei" charset="-122"/>
              </a:rPr>
              <a:t>.</a:t>
            </a:r>
            <a:r>
              <a:rPr kumimoji="1" lang="zh-CN" altLang="en-US" sz="2600" dirty="0" smtClean="0">
                <a:latin typeface="SimHei" charset="-122"/>
                <a:ea typeface="SimHei" charset="-122"/>
                <a:cs typeface="SimHei" charset="-122"/>
              </a:rPr>
              <a:t> 参考</a:t>
            </a:r>
            <a:r>
              <a:rPr kumimoji="1" lang="en-US" altLang="zh-CN" sz="2600" dirty="0">
                <a:latin typeface="SimHei" charset="-122"/>
                <a:ea typeface="SimHei" charset="-122"/>
                <a:cs typeface="SimHei" charset="-122"/>
              </a:rPr>
              <a:t>LS-L</a:t>
            </a:r>
            <a:r>
              <a:rPr kumimoji="1" lang="zh-CN" altLang="en-US" sz="2600" dirty="0">
                <a:latin typeface="SimHei" charset="-122"/>
                <a:ea typeface="SimHei" charset="-122"/>
                <a:cs typeface="SimHei" charset="-122"/>
              </a:rPr>
              <a:t>的实现过程，获取工作目录路径，打开目录，读取目录文件。</a:t>
            </a:r>
          </a:p>
          <a:p>
            <a:pPr marL="171450" lvl="2">
              <a:lnSpc>
                <a:spcPct val="150000"/>
              </a:lnSpc>
              <a:spcBef>
                <a:spcPts val="750"/>
              </a:spcBef>
            </a:pPr>
            <a:r>
              <a:rPr kumimoji="1" lang="en-US" altLang="zh-CN" sz="2600" dirty="0">
                <a:latin typeface="SimHei" charset="-122"/>
                <a:ea typeface="SimHei" charset="-122"/>
                <a:cs typeface="SimHei" charset="-122"/>
              </a:rPr>
              <a:t>3.</a:t>
            </a:r>
            <a:r>
              <a:rPr kumimoji="1" lang="zh-CN" altLang="en-US" sz="2600" dirty="0">
                <a:latin typeface="SimHei" charset="-122"/>
                <a:ea typeface="SimHei" charset="-122"/>
                <a:cs typeface="SimHei" charset="-122"/>
              </a:rPr>
              <a:t> </a:t>
            </a:r>
            <a:r>
              <a:rPr kumimoji="1" lang="zh-CN" altLang="en-US" sz="2600" dirty="0" smtClean="0">
                <a:latin typeface="SimHei" charset="-122"/>
                <a:ea typeface="SimHei" charset="-122"/>
                <a:cs typeface="SimHei" charset="-122"/>
              </a:rPr>
              <a:t>读取</a:t>
            </a:r>
            <a:r>
              <a:rPr kumimoji="1" lang="zh-CN" altLang="en-US" sz="2600" dirty="0">
                <a:latin typeface="SimHei" charset="-122"/>
                <a:ea typeface="SimHei" charset="-122"/>
                <a:cs typeface="SimHei" charset="-122"/>
              </a:rPr>
              <a:t>到有效目录文件后，创建子进程</a:t>
            </a:r>
            <a:r>
              <a:rPr kumimoji="1" lang="en-US" altLang="zh-CN" sz="2600" dirty="0">
                <a:latin typeface="SimHei" charset="-122"/>
                <a:ea typeface="SimHei" charset="-122"/>
                <a:cs typeface="SimHei" charset="-122"/>
              </a:rPr>
              <a:t>fork()</a:t>
            </a:r>
            <a:r>
              <a:rPr kumimoji="1" lang="zh-CN" altLang="en-US" sz="2600" dirty="0">
                <a:latin typeface="SimHei" charset="-122"/>
                <a:ea typeface="SimHei" charset="-122"/>
                <a:cs typeface="SimHei" charset="-122"/>
              </a:rPr>
              <a:t>函数，并执行</a:t>
            </a:r>
            <a:r>
              <a:rPr kumimoji="1" lang="en-US" altLang="zh-CN" sz="2600" dirty="0">
                <a:latin typeface="SimHei" charset="-122"/>
                <a:ea typeface="SimHei" charset="-122"/>
                <a:cs typeface="SimHei" charset="-122"/>
              </a:rPr>
              <a:t>CP-R</a:t>
            </a:r>
            <a:r>
              <a:rPr kumimoji="1" lang="zh-CN" altLang="en-US" sz="2600" dirty="0">
                <a:latin typeface="SimHei" charset="-122"/>
                <a:ea typeface="SimHei" charset="-122"/>
                <a:cs typeface="SimHei" charset="-122"/>
              </a:rPr>
              <a:t>文件</a:t>
            </a:r>
          </a:p>
          <a:p>
            <a:pPr marL="171450" lvl="2">
              <a:lnSpc>
                <a:spcPct val="150000"/>
              </a:lnSpc>
              <a:spcBef>
                <a:spcPts val="750"/>
              </a:spcBef>
            </a:pPr>
            <a:r>
              <a:rPr kumimoji="1" lang="en-US" altLang="zh-CN" sz="2600" dirty="0">
                <a:latin typeface="SimHei" charset="-122"/>
                <a:ea typeface="SimHei" charset="-122"/>
                <a:cs typeface="SimHei" charset="-122"/>
              </a:rPr>
              <a:t>4.</a:t>
            </a:r>
            <a:r>
              <a:rPr kumimoji="1" lang="zh-CN" altLang="en-US" sz="2600" dirty="0">
                <a:latin typeface="SimHei" charset="-122"/>
                <a:ea typeface="SimHei" charset="-122"/>
                <a:cs typeface="SimHei" charset="-122"/>
              </a:rPr>
              <a:t> </a:t>
            </a:r>
            <a:r>
              <a:rPr kumimoji="1" lang="zh-CN" altLang="en-US" sz="2600" dirty="0" smtClean="0">
                <a:latin typeface="SimHei" charset="-122"/>
                <a:ea typeface="SimHei" charset="-122"/>
                <a:cs typeface="SimHei" charset="-122"/>
              </a:rPr>
              <a:t>同时</a:t>
            </a:r>
            <a:r>
              <a:rPr kumimoji="1" lang="zh-CN" altLang="en-US" sz="2600" dirty="0">
                <a:latin typeface="SimHei" charset="-122"/>
                <a:ea typeface="SimHei" charset="-122"/>
                <a:cs typeface="SimHei" charset="-122"/>
              </a:rPr>
              <a:t>主进程</a:t>
            </a:r>
            <a:r>
              <a:rPr kumimoji="1" lang="en-US" altLang="zh-CN" sz="2600" dirty="0">
                <a:latin typeface="SimHei" charset="-122"/>
                <a:ea typeface="SimHei" charset="-122"/>
                <a:cs typeface="SimHei" charset="-122"/>
              </a:rPr>
              <a:t>wait</a:t>
            </a:r>
            <a:r>
              <a:rPr kumimoji="1" lang="zh-CN" altLang="en-US" sz="2600" dirty="0">
                <a:latin typeface="SimHei" charset="-122"/>
                <a:ea typeface="SimHei" charset="-122"/>
                <a:cs typeface="SimHei" charset="-122"/>
              </a:rPr>
              <a:t>函数等待子进程</a:t>
            </a:r>
            <a:r>
              <a:rPr kumimoji="1" lang="zh-CN" altLang="en-US" sz="2600" dirty="0" smtClean="0">
                <a:latin typeface="SimHei" charset="-122"/>
                <a:ea typeface="SimHei" charset="-122"/>
                <a:cs typeface="SimHei" charset="-122"/>
              </a:rPr>
              <a:t>。</a:t>
            </a:r>
            <a:endParaRPr kumimoji="1" lang="en-US" altLang="zh-CN" sz="2600" dirty="0" smtClean="0">
              <a:latin typeface="SimHei" charset="-122"/>
              <a:ea typeface="SimHei" charset="-122"/>
              <a:cs typeface="SimHei" charset="-122"/>
            </a:endParaRPr>
          </a:p>
          <a:p>
            <a:pPr marL="171450" lvl="2">
              <a:lnSpc>
                <a:spcPct val="150000"/>
              </a:lnSpc>
              <a:spcBef>
                <a:spcPts val="750"/>
              </a:spcBef>
            </a:pPr>
            <a:r>
              <a:rPr kumimoji="1" lang="en-US" altLang="zh-CN" sz="2600" dirty="0" smtClean="0">
                <a:latin typeface="SimHei" charset="-122"/>
                <a:ea typeface="SimHei" charset="-122"/>
                <a:cs typeface="SimHei" charset="-122"/>
              </a:rPr>
              <a:t>5. </a:t>
            </a:r>
            <a:r>
              <a:rPr kumimoji="1" lang="zh-CN" altLang="en-US" sz="2600" dirty="0" smtClean="0">
                <a:latin typeface="SimHei" charset="-122"/>
                <a:ea typeface="SimHei" charset="-122"/>
                <a:cs typeface="SimHei" charset="-122"/>
              </a:rPr>
              <a:t>在子进程中使用</a:t>
            </a:r>
            <a:r>
              <a:rPr kumimoji="1" lang="en-US" altLang="zh-CN" sz="2600" dirty="0" smtClean="0">
                <a:latin typeface="SimHei" charset="-122"/>
                <a:ea typeface="SimHei" charset="-122"/>
                <a:cs typeface="SimHei" charset="-122"/>
              </a:rPr>
              <a:t>exec</a:t>
            </a:r>
            <a:r>
              <a:rPr kumimoji="1" lang="zh-CN" altLang="en-US" sz="2600" dirty="0" smtClean="0">
                <a:latin typeface="SimHei" charset="-122"/>
                <a:ea typeface="SimHei" charset="-122"/>
                <a:cs typeface="SimHei" charset="-122"/>
              </a:rPr>
              <a:t>家族函数执行</a:t>
            </a:r>
            <a:r>
              <a:rPr kumimoji="1" lang="en-US" altLang="zh-CN" sz="2600" dirty="0" smtClean="0">
                <a:latin typeface="SimHei" charset="-122"/>
                <a:ea typeface="SimHei" charset="-122"/>
                <a:cs typeface="SimHei" charset="-122"/>
              </a:rPr>
              <a:t>CP –R</a:t>
            </a:r>
            <a:r>
              <a:rPr kumimoji="1" lang="zh-CN" altLang="en-US" sz="2600" dirty="0" smtClean="0">
                <a:latin typeface="SimHei" charset="-122"/>
                <a:ea typeface="SimHei" charset="-122"/>
                <a:cs typeface="SimHei" charset="-122"/>
              </a:rPr>
              <a:t>的程序</a:t>
            </a:r>
            <a:endParaRPr kumimoji="1" lang="en-US" altLang="zh-CN" sz="2600" smtClean="0">
              <a:latin typeface="SimHei" charset="-122"/>
              <a:ea typeface="SimHei" charset="-122"/>
              <a:cs typeface="SimHei" charset="-122"/>
            </a:endParaRPr>
          </a:p>
          <a:p>
            <a:pPr marL="171450" lvl="2">
              <a:lnSpc>
                <a:spcPct val="150000"/>
              </a:lnSpc>
              <a:spcBef>
                <a:spcPts val="750"/>
              </a:spcBef>
            </a:pPr>
            <a:endParaRPr kumimoji="1" lang="zh-CN" altLang="en-US" sz="2600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2721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737100" y="272133"/>
            <a:ext cx="74548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33469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2362200" y="10440"/>
            <a:ext cx="10972800" cy="990600"/>
          </a:xfrm>
        </p:spPr>
        <p:txBody>
          <a:bodyPr/>
          <a:lstStyle/>
          <a:p>
            <a:pPr eaLnBrk="1" hangingPunct="1"/>
            <a:r>
              <a:rPr lang="zh-CN" altLang="en-US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黑体" charset="0"/>
              </a:rPr>
              <a:t>创建进程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>
          <a:xfrm>
            <a:off x="1492250" y="1479550"/>
            <a:ext cx="9556750" cy="5111750"/>
          </a:xfrm>
        </p:spPr>
        <p:txBody>
          <a:bodyPr>
            <a:norm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32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UNIX&amp;Linux</a:t>
            </a:r>
            <a:r>
              <a:rPr lang="zh-CN" altLang="en-US" sz="32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中创建进程的方式：</a:t>
            </a:r>
            <a:endParaRPr lang="en-US" altLang="zh-CN" sz="32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DDDDDD"/>
                </a:outerShdw>
              </a:effectLst>
              <a:latin typeface="SimHei" charset="-122"/>
              <a:ea typeface="SimHei" charset="-122"/>
              <a:cs typeface="SimHei" charset="-122"/>
            </a:endParaRPr>
          </a:p>
          <a:p>
            <a:pPr marL="788670" lvl="1" indent="-51435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在</a:t>
            </a:r>
            <a:r>
              <a:rPr lang="en-US" altLang="zh-CN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shell</a:t>
            </a:r>
            <a:r>
              <a:rPr lang="zh-CN" altLang="en-US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中执行命令或可执行文件的方式来创建进程</a:t>
            </a:r>
            <a:endParaRPr lang="en-US" altLang="zh-CN" sz="2800" dirty="0">
              <a:effectLst>
                <a:outerShdw blurRad="38100" dist="38100" dir="2700000" algn="tl">
                  <a:srgbClr val="DDDDDD"/>
                </a:outerShdw>
              </a:effectLst>
              <a:latin typeface="SimHei" charset="-122"/>
              <a:ea typeface="SimHei" charset="-122"/>
              <a:cs typeface="SimHei" charset="-122"/>
            </a:endParaRPr>
          </a:p>
          <a:p>
            <a:pPr marL="788670" lvl="1" indent="-514350" eaLnBrk="1" hangingPunct="1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在一个已经存在的进程中调用</a:t>
            </a:r>
            <a:r>
              <a:rPr lang="en-US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fork </a:t>
            </a:r>
            <a:r>
              <a:rPr lang="zh-CN" altLang="en-US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函数来生成新的进程 （调用</a:t>
            </a:r>
            <a:r>
              <a:rPr lang="en-US" altLang="zh-CN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fork</a:t>
            </a:r>
            <a:r>
              <a:rPr lang="zh-CN" altLang="en-US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创建新进程的进程即为父进程，而相对应的</a:t>
            </a:r>
            <a:r>
              <a:rPr lang="en-US" altLang="zh-CN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fork</a:t>
            </a:r>
            <a:r>
              <a:rPr lang="zh-CN" altLang="en-US" sz="28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创建出的进程则为子进程）</a:t>
            </a:r>
            <a:endParaRPr lang="en-US" altLang="zh-CN" sz="2800" dirty="0">
              <a:effectLst>
                <a:outerShdw blurRad="38100" dist="38100" dir="2700000" algn="tl">
                  <a:srgbClr val="DDDDDD"/>
                </a:outerShdw>
              </a:effectLst>
              <a:latin typeface="SimHei" charset="-122"/>
              <a:ea typeface="SimHei" charset="-122"/>
              <a:cs typeface="SimHei" charset="-122"/>
            </a:endParaRPr>
          </a:p>
          <a:p>
            <a:pPr eaLnBrk="1" hangingPunct="1">
              <a:buFont typeface="Wingdings" charset="0"/>
              <a:buNone/>
            </a:pPr>
            <a:endParaRPr lang="en-US" altLang="zh-CN" dirty="0">
              <a:latin typeface="Arial" charset="0"/>
              <a:ea typeface="黑体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724400" y="221333"/>
            <a:ext cx="74675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247616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>
          <a:xfrm>
            <a:off x="860425" y="1346200"/>
            <a:ext cx="10039350" cy="51117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Linux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系统中除了进程</a:t>
            </a: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0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（</a:t>
            </a: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PID=0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，交换进程）以外的所有进程都是由其他进程使用</a:t>
            </a: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fork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创建的</a:t>
            </a:r>
            <a:endParaRPr lang="en-US" altLang="zh-CN" sz="2600" dirty="0">
              <a:effectLst>
                <a:outerShdw blurRad="38100" dist="38100" dir="2700000" algn="tl">
                  <a:srgbClr val="DDDDDD"/>
                </a:outerShdw>
              </a:effectLst>
              <a:latin typeface="SimHei" charset="-122"/>
              <a:ea typeface="SimHei" charset="-122"/>
              <a:cs typeface="Sim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Linux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系统中除了进程</a:t>
            </a: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0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以外的其他进程都有一个父进程，但一个进程可以有多个子进程</a:t>
            </a:r>
          </a:p>
          <a:p>
            <a:pPr>
              <a:lnSpc>
                <a:spcPct val="150000"/>
              </a:lnSpc>
            </a:pP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Linux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系统中进程</a:t>
            </a: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0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在创建子进程（即</a:t>
            </a: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PID=1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的进程</a:t>
            </a: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1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，</a:t>
            </a:r>
            <a:r>
              <a:rPr lang="en-US" altLang="zh-CN" sz="2600" dirty="0" err="1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init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进程）后，进程</a:t>
            </a: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0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就转为交换进程（有时也被称为空闲进程），而进程</a:t>
            </a:r>
            <a:r>
              <a:rPr lang="en-US" altLang="zh-CN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1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（</a:t>
            </a:r>
            <a:r>
              <a:rPr lang="en-US" altLang="zh-CN" sz="2600" dirty="0" err="1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init</a:t>
            </a:r>
            <a:r>
              <a:rPr lang="zh-CN" altLang="en-US" sz="2600" dirty="0">
                <a:effectLst>
                  <a:outerShdw blurRad="38100" dist="38100" dir="2700000" algn="tl">
                    <a:srgbClr val="DDDDDD"/>
                  </a:outerShdw>
                </a:effectLst>
                <a:latin typeface="SimHei" charset="-122"/>
                <a:ea typeface="SimHei" charset="-122"/>
                <a:cs typeface="SimHei" charset="-122"/>
              </a:rPr>
              <a:t>进程）就是系统里其他所有进程的祖先</a:t>
            </a:r>
          </a:p>
          <a:p>
            <a:pPr eaLnBrk="1" hangingPunct="1">
              <a:lnSpc>
                <a:spcPct val="150000"/>
              </a:lnSpc>
            </a:pPr>
            <a:endParaRPr lang="en-US" altLang="zh-CN" sz="2600" dirty="0"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362200" y="1044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黑体" charset="0"/>
              </a:rPr>
              <a:t>创建进程</a:t>
            </a:r>
            <a:endParaRPr lang="zh-CN" altLang="en-US">
              <a:effectLst>
                <a:outerShdw blurRad="38100" dist="38100" dir="2700000" algn="tl">
                  <a:srgbClr val="DDDDDD"/>
                </a:outerShdw>
              </a:effectLst>
              <a:latin typeface="Arial" charset="0"/>
              <a:ea typeface="黑体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724400" y="221333"/>
            <a:ext cx="74675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66162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title"/>
          </p:nvPr>
        </p:nvSpPr>
        <p:spPr>
          <a:xfrm>
            <a:off x="2482850" y="0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dirty="0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创建进程函数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>
          <a:xfrm>
            <a:off x="1181100" y="1300833"/>
            <a:ext cx="10185400" cy="5183187"/>
          </a:xfrm>
        </p:spPr>
        <p:txBody>
          <a:bodyPr vert="horz" lIns="0" tIns="10972" rIns="0" bIns="0" rtlCol="0">
            <a:normAutofit/>
          </a:bodyPr>
          <a:lstStyle/>
          <a:p>
            <a:pPr marL="565150" indent="-457200" defTabSz="449263">
              <a:buClr>
                <a:schemeClr val="bg1">
                  <a:lumMod val="50000"/>
                </a:schemeClr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3200" dirty="0">
                <a:latin typeface="宋体" charset="0"/>
                <a:ea typeface="黑体" charset="0"/>
              </a:rPr>
              <a:t>函数原型</a:t>
            </a:r>
          </a:p>
          <a:p>
            <a:pPr marL="1033462" lvl="1" indent="-457200" defTabSz="449263">
              <a:buClr>
                <a:schemeClr val="bg1">
                  <a:lumMod val="50000"/>
                </a:schemeClr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dirty="0" err="1">
                <a:latin typeface="宋体" charset="0"/>
                <a:ea typeface="宋体" charset="0"/>
              </a:rPr>
              <a:t>pid_t</a:t>
            </a:r>
            <a:r>
              <a:rPr lang="en-US" altLang="zh-CN" sz="2800" dirty="0">
                <a:latin typeface="宋体" charset="0"/>
                <a:ea typeface="宋体" charset="0"/>
              </a:rPr>
              <a:t> fork(void);</a:t>
            </a:r>
            <a:r>
              <a:rPr lang="zh-CN" altLang="en-US" sz="2800" dirty="0" smtClean="0">
                <a:latin typeface="宋体" charset="0"/>
                <a:ea typeface="宋体" charset="0"/>
              </a:rPr>
              <a:t>（</a:t>
            </a:r>
            <a:r>
              <a:rPr lang="ro-RO" altLang="zh-CN" sz="2800" b="1" dirty="0"/>
              <a:t> #include &lt;</a:t>
            </a:r>
            <a:r>
              <a:rPr lang="ro-RO" altLang="zh-CN" sz="2800" b="1" dirty="0" err="1"/>
              <a:t>unistd.h</a:t>
            </a:r>
            <a:r>
              <a:rPr lang="ro-RO" altLang="zh-CN" sz="2800" b="1" dirty="0"/>
              <a:t>&gt;  </a:t>
            </a:r>
            <a:r>
              <a:rPr lang="zh-CN" altLang="en-US" sz="2800" dirty="0" smtClean="0">
                <a:latin typeface="宋体" charset="0"/>
                <a:ea typeface="宋体" charset="0"/>
              </a:rPr>
              <a:t>）</a:t>
            </a:r>
            <a:endParaRPr lang="en-US" altLang="zh-CN" sz="2800" dirty="0">
              <a:latin typeface="宋体" charset="0"/>
              <a:ea typeface="宋体" charset="0"/>
            </a:endParaRPr>
          </a:p>
          <a:p>
            <a:pPr marL="565150" indent="-457200" defTabSz="449263">
              <a:buClr>
                <a:schemeClr val="bg1">
                  <a:lumMod val="50000"/>
                </a:schemeClr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3200" dirty="0">
                <a:latin typeface="宋体" charset="0"/>
                <a:ea typeface="黑体" charset="0"/>
              </a:rPr>
              <a:t>返回值</a:t>
            </a:r>
          </a:p>
          <a:p>
            <a:pPr marL="1033462" lvl="1" indent="-457200" defTabSz="449263">
              <a:buClr>
                <a:schemeClr val="bg1">
                  <a:lumMod val="50000"/>
                </a:schemeClr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800" b="1" dirty="0">
                <a:solidFill>
                  <a:srgbClr val="FF0000"/>
                </a:solidFill>
                <a:latin typeface="宋体" charset="0"/>
                <a:ea typeface="宋体" charset="0"/>
              </a:rPr>
              <a:t>fork</a:t>
            </a:r>
            <a:r>
              <a:rPr lang="zh-CN" altLang="en-US" sz="2800" b="1" dirty="0">
                <a:solidFill>
                  <a:srgbClr val="FF0000"/>
                </a:solidFill>
                <a:latin typeface="宋体" charset="0"/>
                <a:ea typeface="宋体" charset="0"/>
              </a:rPr>
              <a:t>函数被正确调用，将会返回两次！！</a:t>
            </a:r>
            <a:r>
              <a:rPr lang="zh-CN" altLang="en-US" sz="2800" dirty="0">
                <a:latin typeface="宋体" charset="0"/>
                <a:ea typeface="宋体" charset="0"/>
              </a:rPr>
              <a:t>通过返回值，可以确定是在父进程还是子进程中</a:t>
            </a:r>
          </a:p>
          <a:p>
            <a:pPr marL="1433512" lvl="2" indent="-457200" defTabSz="449263">
              <a:buClr>
                <a:schemeClr val="bg1">
                  <a:lumMod val="50000"/>
                </a:schemeClr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在子进程中返回一次，返回值为</a:t>
            </a:r>
            <a:r>
              <a:rPr lang="en-US" altLang="zh-CN" sz="2800" dirty="0">
                <a:latin typeface="宋体" charset="0"/>
                <a:ea typeface="宋体" charset="0"/>
              </a:rPr>
              <a:t>0</a:t>
            </a:r>
            <a:r>
              <a:rPr lang="zh-CN" altLang="en-US" sz="2800" dirty="0">
                <a:latin typeface="宋体" charset="0"/>
                <a:ea typeface="宋体" charset="0"/>
              </a:rPr>
              <a:t>（</a:t>
            </a:r>
            <a:r>
              <a:rPr lang="en-US" altLang="zh-CN" sz="2800" dirty="0">
                <a:latin typeface="宋体" charset="0"/>
                <a:ea typeface="宋体" charset="0"/>
              </a:rPr>
              <a:t>PID=0</a:t>
            </a:r>
            <a:r>
              <a:rPr lang="zh-CN" altLang="en-US" sz="2800" dirty="0">
                <a:latin typeface="宋体" charset="0"/>
                <a:ea typeface="宋体" charset="0"/>
              </a:rPr>
              <a:t>的进程是交换进程）</a:t>
            </a:r>
          </a:p>
          <a:p>
            <a:pPr marL="1433512" lvl="2" indent="-457200" defTabSz="449263">
              <a:buClr>
                <a:schemeClr val="bg1">
                  <a:lumMod val="50000"/>
                </a:schemeClr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在父进程中返回一次，返回值为子进程</a:t>
            </a:r>
            <a:r>
              <a:rPr lang="en-US" altLang="zh-CN" sz="2800" dirty="0">
                <a:latin typeface="宋体" charset="0"/>
                <a:ea typeface="宋体" charset="0"/>
              </a:rPr>
              <a:t>ID</a:t>
            </a:r>
            <a:r>
              <a:rPr lang="zh-CN" altLang="en-US" sz="2800" dirty="0">
                <a:latin typeface="宋体" charset="0"/>
                <a:ea typeface="宋体" charset="0"/>
              </a:rPr>
              <a:t>（可以让父进程知道所创建的子进程</a:t>
            </a:r>
            <a:r>
              <a:rPr lang="en-US" altLang="zh-CN" sz="2800" dirty="0">
                <a:latin typeface="宋体" charset="0"/>
                <a:ea typeface="宋体" charset="0"/>
              </a:rPr>
              <a:t>ID</a:t>
            </a:r>
            <a:r>
              <a:rPr lang="zh-CN" altLang="en-US" sz="2800" dirty="0">
                <a:latin typeface="宋体" charset="0"/>
                <a:ea typeface="宋体" charset="0"/>
              </a:rPr>
              <a:t>号）</a:t>
            </a:r>
          </a:p>
          <a:p>
            <a:pPr marL="1033462" lvl="1" indent="-457200" defTabSz="449263">
              <a:buClr>
                <a:schemeClr val="bg1">
                  <a:lumMod val="50000"/>
                </a:schemeClr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sz="2800" dirty="0">
                <a:latin typeface="宋体" charset="0"/>
                <a:ea typeface="宋体" charset="0"/>
              </a:rPr>
              <a:t>出错返回</a:t>
            </a:r>
            <a:r>
              <a:rPr lang="en-US" altLang="zh-CN" sz="2800" dirty="0">
                <a:latin typeface="宋体" charset="0"/>
                <a:ea typeface="宋体" charset="0"/>
              </a:rPr>
              <a:t>-1</a:t>
            </a:r>
          </a:p>
          <a:p>
            <a:pPr marL="919162" lvl="1" indent="-342900" defTabSz="449263">
              <a:buClr>
                <a:schemeClr val="bg1">
                  <a:lumMod val="50000"/>
                </a:schemeClr>
              </a:buClr>
              <a:buSzPct val="45000"/>
              <a:buFont typeface="Wingdings" charset="2"/>
              <a:buChar char="l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zh-CN" dirty="0">
              <a:latin typeface="宋体" charset="0"/>
              <a:ea typeface="宋体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600700" y="221333"/>
            <a:ext cx="65912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9628876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title"/>
          </p:nvPr>
        </p:nvSpPr>
        <p:spPr>
          <a:xfrm>
            <a:off x="2548731" y="-24485"/>
            <a:ext cx="8542338" cy="1060450"/>
          </a:xfrm>
        </p:spPr>
        <p:txBody>
          <a:bodyPr vert="horz" lIns="0" tIns="15087" rIns="0" bIns="0" rtlCol="0" anchor="ctr">
            <a:normAutofit/>
          </a:bodyPr>
          <a:lstStyle/>
          <a:p>
            <a:pPr defTabSz="449263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示例代码：</a:t>
            </a:r>
            <a:r>
              <a:rPr lang="en-US" altLang="zh-CN" dirty="0">
                <a:effectLst>
                  <a:outerShdw blurRad="38100" dist="38100" dir="2700000" algn="tl">
                    <a:srgbClr val="DDDDDD"/>
                  </a:outerShdw>
                </a:effectLst>
                <a:latin typeface="宋体" charset="0"/>
                <a:ea typeface="黑体" charset="0"/>
              </a:rPr>
              <a:t>fork</a:t>
            </a:r>
          </a:p>
        </p:txBody>
      </p:sp>
      <p:sp>
        <p:nvSpPr>
          <p:cNvPr id="541699" name="Rectangle 3"/>
          <p:cNvSpPr>
            <a:spLocks noGrp="1" noChangeArrowheads="1"/>
          </p:cNvSpPr>
          <p:nvPr>
            <p:ph idx="1"/>
          </p:nvPr>
        </p:nvSpPr>
        <p:spPr>
          <a:xfrm>
            <a:off x="1441450" y="1281783"/>
            <a:ext cx="10750550" cy="5516562"/>
          </a:xfrm>
        </p:spPr>
        <p:txBody>
          <a:bodyPr vert="horz" lIns="0" tIns="10972" rIns="0" bIns="0" rtlCol="0">
            <a:normAutofit/>
          </a:bodyPr>
          <a:lstStyle/>
          <a:p>
            <a:pPr marL="431800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#include&lt;</a:t>
            </a:r>
            <a:r>
              <a:rPr lang="en-US" altLang="zh-CN" dirty="0" err="1">
                <a:latin typeface="宋体" charset="0"/>
                <a:ea typeface="黑体" charset="0"/>
              </a:rPr>
              <a:t>stdio.h</a:t>
            </a:r>
            <a:r>
              <a:rPr lang="en-US" altLang="zh-CN" dirty="0">
                <a:latin typeface="宋体" charset="0"/>
                <a:ea typeface="黑体" charset="0"/>
              </a:rPr>
              <a:t>&gt;</a:t>
            </a:r>
          </a:p>
          <a:p>
            <a:pPr marL="431800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#include&lt;sys/</a:t>
            </a:r>
            <a:r>
              <a:rPr lang="en-US" altLang="zh-CN" dirty="0" err="1">
                <a:latin typeface="宋体" charset="0"/>
                <a:ea typeface="黑体" charset="0"/>
              </a:rPr>
              <a:t>types.h</a:t>
            </a:r>
            <a:r>
              <a:rPr lang="en-US" altLang="zh-CN" dirty="0">
                <a:latin typeface="宋体" charset="0"/>
                <a:ea typeface="黑体" charset="0"/>
              </a:rPr>
              <a:t>&gt;</a:t>
            </a:r>
          </a:p>
          <a:p>
            <a:pPr marL="431800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dirty="0">
                <a:latin typeface="宋体" charset="0"/>
                <a:ea typeface="黑体" charset="0"/>
              </a:rPr>
              <a:t>#include&lt;</a:t>
            </a:r>
            <a:r>
              <a:rPr lang="en-US" altLang="zh-CN" dirty="0" err="1">
                <a:latin typeface="宋体" charset="0"/>
                <a:ea typeface="黑体" charset="0"/>
              </a:rPr>
              <a:t>unistd.h</a:t>
            </a:r>
            <a:r>
              <a:rPr lang="en-US" altLang="zh-CN" dirty="0">
                <a:latin typeface="宋体" charset="0"/>
                <a:ea typeface="黑体" charset="0"/>
              </a:rPr>
              <a:t>&gt;</a:t>
            </a:r>
          </a:p>
          <a:p>
            <a:pPr marL="431800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600" dirty="0" err="1">
                <a:latin typeface="宋体" charset="0"/>
                <a:ea typeface="黑体" charset="0"/>
              </a:rPr>
              <a:t>int</a:t>
            </a:r>
            <a:r>
              <a:rPr lang="en-US" altLang="zh-CN" sz="2600" dirty="0">
                <a:latin typeface="宋体" charset="0"/>
                <a:ea typeface="黑体" charset="0"/>
              </a:rPr>
              <a:t> main(void)</a:t>
            </a:r>
          </a:p>
          <a:p>
            <a:pPr marL="431800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600" dirty="0">
                <a:latin typeface="宋体" charset="0"/>
                <a:ea typeface="黑体" charset="0"/>
              </a:rPr>
              <a:t>{</a:t>
            </a:r>
          </a:p>
          <a:p>
            <a:pPr marL="831850" lvl="1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200" dirty="0" err="1">
                <a:latin typeface="宋体" charset="0"/>
                <a:ea typeface="宋体" charset="0"/>
              </a:rPr>
              <a:t>pid_t</a:t>
            </a:r>
            <a:r>
              <a:rPr lang="en-US" altLang="zh-CN" sz="2200" dirty="0">
                <a:latin typeface="宋体" charset="0"/>
                <a:ea typeface="宋体" charset="0"/>
              </a:rPr>
              <a:t> </a:t>
            </a:r>
            <a:r>
              <a:rPr lang="en-US" altLang="zh-CN" sz="2200" dirty="0" err="1">
                <a:latin typeface="宋体" charset="0"/>
                <a:ea typeface="宋体" charset="0"/>
              </a:rPr>
              <a:t>pid</a:t>
            </a:r>
            <a:r>
              <a:rPr lang="en-US" altLang="zh-CN" sz="2200" dirty="0">
                <a:latin typeface="宋体" charset="0"/>
                <a:ea typeface="宋体" charset="0"/>
              </a:rPr>
              <a:t>;</a:t>
            </a:r>
          </a:p>
          <a:p>
            <a:pPr marL="831850" lvl="1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200" dirty="0" err="1">
                <a:latin typeface="宋体" charset="0"/>
                <a:ea typeface="宋体" charset="0"/>
              </a:rPr>
              <a:t>pid</a:t>
            </a:r>
            <a:r>
              <a:rPr lang="en-US" altLang="zh-CN" sz="2200" dirty="0">
                <a:latin typeface="宋体" charset="0"/>
                <a:ea typeface="宋体" charset="0"/>
              </a:rPr>
              <a:t>=fork();</a:t>
            </a:r>
          </a:p>
          <a:p>
            <a:pPr marL="831850" lvl="1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200" dirty="0">
                <a:latin typeface="宋体" charset="0"/>
                <a:ea typeface="宋体" charset="0"/>
              </a:rPr>
              <a:t>if(</a:t>
            </a:r>
            <a:r>
              <a:rPr lang="en-US" altLang="zh-CN" sz="2200" dirty="0" err="1">
                <a:latin typeface="宋体" charset="0"/>
                <a:ea typeface="宋体" charset="0"/>
              </a:rPr>
              <a:t>pid</a:t>
            </a:r>
            <a:r>
              <a:rPr lang="en-US" altLang="zh-CN" sz="2200" dirty="0">
                <a:latin typeface="宋体" charset="0"/>
                <a:ea typeface="宋体" charset="0"/>
              </a:rPr>
              <a:t>==-1)</a:t>
            </a:r>
          </a:p>
          <a:p>
            <a:pPr marL="1231900" lvl="2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1900" dirty="0" err="1">
                <a:latin typeface="宋体" charset="0"/>
                <a:ea typeface="宋体" charset="0"/>
              </a:rPr>
              <a:t>printf</a:t>
            </a:r>
            <a:r>
              <a:rPr lang="en-US" altLang="zh-CN" sz="1900" dirty="0">
                <a:latin typeface="宋体" charset="0"/>
                <a:ea typeface="宋体" charset="0"/>
              </a:rPr>
              <a:t>(“fork error\n”);</a:t>
            </a:r>
          </a:p>
          <a:p>
            <a:pPr marL="831850" lvl="1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200" dirty="0">
                <a:latin typeface="宋体" charset="0"/>
                <a:ea typeface="宋体" charset="0"/>
              </a:rPr>
              <a:t>else if(</a:t>
            </a:r>
            <a:r>
              <a:rPr lang="en-US" altLang="zh-CN" sz="2200" dirty="0" err="1">
                <a:latin typeface="宋体" charset="0"/>
                <a:ea typeface="宋体" charset="0"/>
              </a:rPr>
              <a:t>pid</a:t>
            </a:r>
            <a:r>
              <a:rPr lang="en-US" altLang="zh-CN" sz="2200" dirty="0">
                <a:latin typeface="宋体" charset="0"/>
                <a:ea typeface="宋体" charset="0"/>
              </a:rPr>
              <a:t>==0)</a:t>
            </a:r>
          </a:p>
          <a:p>
            <a:pPr marL="1231900" lvl="2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1900" dirty="0" err="1">
                <a:latin typeface="宋体" charset="0"/>
                <a:ea typeface="宋体" charset="0"/>
              </a:rPr>
              <a:t>printf</a:t>
            </a:r>
            <a:r>
              <a:rPr lang="en-US" altLang="zh-CN" sz="1900" dirty="0">
                <a:latin typeface="宋体" charset="0"/>
                <a:ea typeface="宋体" charset="0"/>
              </a:rPr>
              <a:t>(“in the child process\n”);</a:t>
            </a:r>
          </a:p>
          <a:p>
            <a:pPr marL="831850" lvl="1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200" dirty="0">
                <a:latin typeface="宋体" charset="0"/>
                <a:ea typeface="宋体" charset="0"/>
              </a:rPr>
              <a:t>else</a:t>
            </a:r>
          </a:p>
          <a:p>
            <a:pPr marL="1231900" lvl="2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1900" dirty="0">
                <a:latin typeface="宋体" charset="0"/>
                <a:ea typeface="宋体" charset="0"/>
              </a:rPr>
              <a:t>print(“in the parent </a:t>
            </a:r>
            <a:r>
              <a:rPr lang="en-US" altLang="zh-CN" sz="1900" dirty="0" err="1">
                <a:latin typeface="宋体" charset="0"/>
                <a:ea typeface="宋体" charset="0"/>
              </a:rPr>
              <a:t>process,the</a:t>
            </a:r>
            <a:r>
              <a:rPr lang="en-US" altLang="zh-CN" sz="1900" dirty="0">
                <a:latin typeface="宋体" charset="0"/>
                <a:ea typeface="宋体" charset="0"/>
              </a:rPr>
              <a:t> </a:t>
            </a:r>
            <a:r>
              <a:rPr lang="en-US" altLang="zh-CN" sz="1900" dirty="0" smtClean="0">
                <a:latin typeface="宋体" charset="0"/>
                <a:ea typeface="宋体" charset="0"/>
              </a:rPr>
              <a:t>child</a:t>
            </a:r>
            <a:r>
              <a:rPr lang="zh-CN" altLang="en-US" sz="1900" dirty="0" smtClean="0">
                <a:latin typeface="宋体" charset="0"/>
                <a:ea typeface="宋体" charset="0"/>
              </a:rPr>
              <a:t> </a:t>
            </a:r>
            <a:r>
              <a:rPr lang="en-US" altLang="zh-CN" sz="1900" dirty="0" smtClean="0">
                <a:latin typeface="宋体" charset="0"/>
                <a:ea typeface="宋体" charset="0"/>
              </a:rPr>
              <a:t>process </a:t>
            </a:r>
            <a:r>
              <a:rPr lang="en-US" altLang="zh-CN" sz="1900" dirty="0">
                <a:latin typeface="宋体" charset="0"/>
                <a:ea typeface="宋体" charset="0"/>
              </a:rPr>
              <a:t>id is %d\n”,</a:t>
            </a:r>
            <a:r>
              <a:rPr lang="en-US" altLang="zh-CN" sz="1900" dirty="0" err="1">
                <a:latin typeface="宋体" charset="0"/>
                <a:ea typeface="宋体" charset="0"/>
              </a:rPr>
              <a:t>pid</a:t>
            </a:r>
            <a:r>
              <a:rPr lang="en-US" altLang="zh-CN" sz="1900" dirty="0">
                <a:latin typeface="宋体" charset="0"/>
                <a:ea typeface="宋体" charset="0"/>
              </a:rPr>
              <a:t>);</a:t>
            </a:r>
          </a:p>
          <a:p>
            <a:pPr marL="831850" lvl="1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200" dirty="0">
                <a:latin typeface="宋体" charset="0"/>
                <a:ea typeface="宋体" charset="0"/>
              </a:rPr>
              <a:t>return 0;</a:t>
            </a:r>
          </a:p>
          <a:p>
            <a:pPr marL="431800" indent="-323850" defTabSz="449263">
              <a:lnSpc>
                <a:spcPct val="80000"/>
              </a:lnSpc>
              <a:buClr>
                <a:srgbClr val="0066CC"/>
              </a:buClr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zh-CN" sz="2600" dirty="0">
                <a:latin typeface="宋体" charset="0"/>
                <a:ea typeface="黑体" charset="0"/>
              </a:rPr>
              <a:t>}</a:t>
            </a:r>
          </a:p>
          <a:p>
            <a:pPr marL="831850" lvl="1" indent="-323850" defTabSz="449263">
              <a:lnSpc>
                <a:spcPct val="80000"/>
              </a:lnSpc>
              <a:buClr>
                <a:srgbClr val="0066CC"/>
              </a:buClr>
              <a:buSzPct val="45000"/>
              <a:buFont typeface="Wingdings" charset="0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zh-CN" sz="2200" dirty="0">
              <a:latin typeface="宋体" charset="0"/>
              <a:ea typeface="宋体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221333"/>
            <a:ext cx="2362200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159500" y="221333"/>
            <a:ext cx="6032499" cy="568815"/>
          </a:xfrm>
          <a:prstGeom prst="rect">
            <a:avLst/>
          </a:prstGeom>
          <a:solidFill>
            <a:srgbClr val="FFA50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7085310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清晰">
  <a:themeElements>
    <a:clrScheme name="清晰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经典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清晰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清晰.thmx</Template>
  <TotalTime>336</TotalTime>
  <Words>2579</Words>
  <Application>Microsoft Macintosh PowerPoint</Application>
  <PresentationFormat>自定义</PresentationFormat>
  <Paragraphs>291</Paragraphs>
  <Slides>32</Slides>
  <Notes>18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3" baseType="lpstr">
      <vt:lpstr>清晰</vt:lpstr>
      <vt:lpstr>linux下创建进程</vt:lpstr>
      <vt:lpstr>幻灯片 2</vt:lpstr>
      <vt:lpstr>历史问题</vt:lpstr>
      <vt:lpstr>实验内容</vt:lpstr>
      <vt:lpstr>实验步骤</vt:lpstr>
      <vt:lpstr>创建进程</vt:lpstr>
      <vt:lpstr>幻灯片 7</vt:lpstr>
      <vt:lpstr>创建进程函数</vt:lpstr>
      <vt:lpstr>示例代码：fork</vt:lpstr>
      <vt:lpstr>Fork代码过程</vt:lpstr>
      <vt:lpstr>Fork代码过程</vt:lpstr>
      <vt:lpstr>fork函数工作流程</vt:lpstr>
      <vt:lpstr>父子进程共享文件</vt:lpstr>
      <vt:lpstr>父子进程共享文件</vt:lpstr>
      <vt:lpstr>fork函数的通常编程用法</vt:lpstr>
      <vt:lpstr>等待子进程执行结束</vt:lpstr>
      <vt:lpstr>wait函数</vt:lpstr>
      <vt:lpstr>幻灯片 18</vt:lpstr>
      <vt:lpstr>判断子进程终止状态种类的宏</vt:lpstr>
      <vt:lpstr>幻灯片 20</vt:lpstr>
      <vt:lpstr>示例代码：等待特定子进程执行终止</vt:lpstr>
      <vt:lpstr>示例代码：解析子进程终止状态</vt:lpstr>
      <vt:lpstr>示例代码：等待所有子进程执行终止</vt:lpstr>
      <vt:lpstr>waitpid函数</vt:lpstr>
      <vt:lpstr>waitpid函数</vt:lpstr>
      <vt:lpstr>waitpid函数</vt:lpstr>
      <vt:lpstr>waitpid函数示例</vt:lpstr>
      <vt:lpstr>waitpid函数</vt:lpstr>
      <vt:lpstr>僵尸进程</vt:lpstr>
      <vt:lpstr>exec类函数</vt:lpstr>
      <vt:lpstr>execl函数</vt:lpstr>
      <vt:lpstr>幻灯片 32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limeir</dc:creator>
  <cp:lastModifiedBy>XRXY</cp:lastModifiedBy>
  <cp:revision>25</cp:revision>
  <dcterms:created xsi:type="dcterms:W3CDTF">2016-10-10T09:21:38Z</dcterms:created>
  <dcterms:modified xsi:type="dcterms:W3CDTF">2017-10-09T11:01:04Z</dcterms:modified>
</cp:coreProperties>
</file>

<file path=docProps/thumbnail.jpeg>
</file>